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handoutMasterIdLst>
    <p:handoutMasterId r:id="rId4"/>
  </p:handoutMasterIdLst>
  <p:sldIdLst>
    <p:sldId id="257" r:id="rId2"/>
  </p:sldIdLst>
  <p:sldSz cx="251999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9" userDrawn="1">
          <p15:clr>
            <a:srgbClr val="A4A3A4"/>
          </p15:clr>
        </p15:guide>
        <p15:guide id="2" pos="79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32" autoAdjust="0"/>
    <p:restoredTop sz="94705" autoAdjust="0"/>
  </p:normalViewPr>
  <p:slideViewPr>
    <p:cSldViewPr snapToGrid="0">
      <p:cViewPr>
        <p:scale>
          <a:sx n="25" d="100"/>
          <a:sy n="25" d="100"/>
        </p:scale>
        <p:origin x="2203" y="-2304"/>
      </p:cViewPr>
      <p:guideLst>
        <p:guide orient="horz" pos="11339"/>
        <p:guide pos="793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8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ehme\Desktop\bitirme\bitirme%20tabl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ehme\Desktop\bitirme\bitirme%20tabl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ehme\Desktop\bitirme\bitirme%20tabl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ehme\Desktop\bitirme\bitirme%20tabl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Sayfa3!$G$11:$G$13</c:f>
              <c:strCache>
                <c:ptCount val="3"/>
                <c:pt idx="0">
                  <c:v>40.15</c:v>
                </c:pt>
                <c:pt idx="1">
                  <c:v>37.69</c:v>
                </c:pt>
                <c:pt idx="2">
                  <c:v>36.36</c:v>
                </c:pt>
              </c:strCache>
            </c:strRef>
          </c:tx>
          <c:spPr>
            <a:solidFill>
              <a:schemeClr val="accent1"/>
            </a:solidFill>
            <a:ln>
              <a:noFill/>
            </a:ln>
            <a:effectLst/>
          </c:spPr>
          <c:invertIfNegative val="0"/>
          <c:cat>
            <c:strRef>
              <c:f>Sayfa3!$F$17:$F$19</c:f>
              <c:strCache>
                <c:ptCount val="3"/>
                <c:pt idx="0">
                  <c:v>7 days under normal temperature</c:v>
                </c:pt>
                <c:pt idx="1">
                  <c:v>28 days under normal temperature</c:v>
                </c:pt>
                <c:pt idx="2">
                  <c:v>28 days under high temperature</c:v>
                </c:pt>
              </c:strCache>
            </c:strRef>
          </c:cat>
          <c:val>
            <c:numRef>
              <c:f>Sayfa3!$G$11:$G$13</c:f>
              <c:numCache>
                <c:formatCode>0.00</c:formatCode>
                <c:ptCount val="3"/>
                <c:pt idx="0">
                  <c:v>40.150000000000006</c:v>
                </c:pt>
                <c:pt idx="1">
                  <c:v>37.685000000000002</c:v>
                </c:pt>
                <c:pt idx="2">
                  <c:v>36.36</c:v>
                </c:pt>
              </c:numCache>
            </c:numRef>
          </c:val>
          <c:extLst>
            <c:ext xmlns:c16="http://schemas.microsoft.com/office/drawing/2014/chart" uri="{C3380CC4-5D6E-409C-BE32-E72D297353CC}">
              <c16:uniqueId val="{00000000-3665-4D04-A571-4A004280BB50}"/>
            </c:ext>
          </c:extLst>
        </c:ser>
        <c:dLbls>
          <c:showLegendKey val="0"/>
          <c:showVal val="0"/>
          <c:showCatName val="0"/>
          <c:showSerName val="0"/>
          <c:showPercent val="0"/>
          <c:showBubbleSize val="0"/>
        </c:dLbls>
        <c:gapWidth val="219"/>
        <c:overlap val="-27"/>
        <c:axId val="1222845952"/>
        <c:axId val="1222846368"/>
      </c:barChart>
      <c:catAx>
        <c:axId val="122284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1222846368"/>
        <c:crosses val="autoZero"/>
        <c:auto val="1"/>
        <c:lblAlgn val="ctr"/>
        <c:lblOffset val="100"/>
        <c:noMultiLvlLbl val="0"/>
      </c:catAx>
      <c:valAx>
        <c:axId val="1222846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Compressive strength (MPa)</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1222845952"/>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Times New Roman" panose="02020603050405020304" pitchFamily="18" charset="0"/>
          <a:cs typeface="Times New Roman" panose="02020603050405020304" pitchFamily="18" charset="0"/>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0555555555557"/>
          <c:y val="7.1900818013299089E-2"/>
          <c:w val="0.88969444444444445"/>
          <c:h val="0.77380078570092348"/>
        </c:manualLayout>
      </c:layout>
      <c:barChart>
        <c:barDir val="col"/>
        <c:grouping val="clustered"/>
        <c:varyColors val="0"/>
        <c:ser>
          <c:idx val="0"/>
          <c:order val="0"/>
          <c:tx>
            <c:v>Compressive strength</c:v>
          </c:tx>
          <c:spPr>
            <a:solidFill>
              <a:schemeClr val="accent1"/>
            </a:solidFill>
            <a:ln>
              <a:noFill/>
            </a:ln>
            <a:effectLst/>
          </c:spPr>
          <c:invertIfNegative val="0"/>
          <c:cat>
            <c:strRef>
              <c:f>Sayfa3!$F$17:$F$19</c:f>
              <c:strCache>
                <c:ptCount val="3"/>
                <c:pt idx="0">
                  <c:v>7 days under normal temperature</c:v>
                </c:pt>
                <c:pt idx="1">
                  <c:v>28 days under normal temperature</c:v>
                </c:pt>
                <c:pt idx="2">
                  <c:v>28 days under high temperature</c:v>
                </c:pt>
              </c:strCache>
            </c:strRef>
          </c:cat>
          <c:val>
            <c:numRef>
              <c:f>Sayfa3!$H$11:$H$13</c:f>
              <c:numCache>
                <c:formatCode>0.00</c:formatCode>
                <c:ptCount val="3"/>
                <c:pt idx="0">
                  <c:v>57.82</c:v>
                </c:pt>
                <c:pt idx="1">
                  <c:v>77.234999999999999</c:v>
                </c:pt>
                <c:pt idx="2">
                  <c:v>56.9</c:v>
                </c:pt>
              </c:numCache>
            </c:numRef>
          </c:val>
          <c:extLst>
            <c:ext xmlns:c16="http://schemas.microsoft.com/office/drawing/2014/chart" uri="{C3380CC4-5D6E-409C-BE32-E72D297353CC}">
              <c16:uniqueId val="{00000000-337F-4D6B-8707-6F336902A243}"/>
            </c:ext>
          </c:extLst>
        </c:ser>
        <c:dLbls>
          <c:showLegendKey val="0"/>
          <c:showVal val="0"/>
          <c:showCatName val="0"/>
          <c:showSerName val="0"/>
          <c:showPercent val="0"/>
          <c:showBubbleSize val="0"/>
        </c:dLbls>
        <c:gapWidth val="219"/>
        <c:overlap val="-27"/>
        <c:axId val="1222845952"/>
        <c:axId val="1222846368"/>
      </c:barChart>
      <c:catAx>
        <c:axId val="122284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1222846368"/>
        <c:crosses val="autoZero"/>
        <c:auto val="1"/>
        <c:lblAlgn val="ctr"/>
        <c:lblOffset val="100"/>
        <c:noMultiLvlLbl val="0"/>
      </c:catAx>
      <c:valAx>
        <c:axId val="1222846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Compressive strength (MPa)</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1222845952"/>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Times New Roman" panose="02020603050405020304" pitchFamily="18" charset="0"/>
          <a:cs typeface="Times New Roman" panose="02020603050405020304" pitchFamily="18" charset="0"/>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Sayfa3!$F$16</c:f>
              <c:strCache>
                <c:ptCount val="1"/>
                <c:pt idx="0">
                  <c:v>7 days under normal temperature</c:v>
                </c:pt>
              </c:strCache>
            </c:strRef>
          </c:tx>
          <c:spPr>
            <a:ln w="63500" cap="rnd">
              <a:solidFill>
                <a:schemeClr val="accent1"/>
              </a:solidFill>
              <a:round/>
            </a:ln>
            <a:effectLst/>
          </c:spPr>
          <c:marker>
            <c:symbol val="none"/>
          </c:marker>
          <c:cat>
            <c:strRef>
              <c:f>Sayfa3!$G$13:$J$13</c:f>
              <c:strCache>
                <c:ptCount val="4"/>
                <c:pt idx="0">
                  <c:v>sample 1</c:v>
                </c:pt>
                <c:pt idx="1">
                  <c:v>sample 2</c:v>
                </c:pt>
                <c:pt idx="2">
                  <c:v>sample 3</c:v>
                </c:pt>
                <c:pt idx="3">
                  <c:v>sample 4</c:v>
                </c:pt>
              </c:strCache>
            </c:strRef>
          </c:cat>
          <c:val>
            <c:numRef>
              <c:f>Sayfa3!$G$2:$J$2</c:f>
              <c:numCache>
                <c:formatCode>0.00</c:formatCode>
                <c:ptCount val="4"/>
                <c:pt idx="0">
                  <c:v>4577</c:v>
                </c:pt>
                <c:pt idx="1">
                  <c:v>4505</c:v>
                </c:pt>
                <c:pt idx="2">
                  <c:v>5025</c:v>
                </c:pt>
                <c:pt idx="3">
                  <c:v>4902</c:v>
                </c:pt>
              </c:numCache>
            </c:numRef>
          </c:val>
          <c:smooth val="0"/>
          <c:extLst>
            <c:ext xmlns:c16="http://schemas.microsoft.com/office/drawing/2014/chart" uri="{C3380CC4-5D6E-409C-BE32-E72D297353CC}">
              <c16:uniqueId val="{00000000-C2A6-4525-9E2E-6F0DDA7D13B5}"/>
            </c:ext>
          </c:extLst>
        </c:ser>
        <c:ser>
          <c:idx val="1"/>
          <c:order val="1"/>
          <c:tx>
            <c:strRef>
              <c:f>Sayfa3!$F$17</c:f>
              <c:strCache>
                <c:ptCount val="1"/>
                <c:pt idx="0">
                  <c:v>28 days under normal temperature</c:v>
                </c:pt>
              </c:strCache>
            </c:strRef>
          </c:tx>
          <c:spPr>
            <a:ln w="63500" cap="rnd">
              <a:solidFill>
                <a:schemeClr val="accent2"/>
              </a:solidFill>
              <a:round/>
            </a:ln>
            <a:effectLst/>
          </c:spPr>
          <c:marker>
            <c:symbol val="none"/>
          </c:marker>
          <c:cat>
            <c:strRef>
              <c:f>Sayfa3!$G$13:$J$13</c:f>
              <c:strCache>
                <c:ptCount val="4"/>
                <c:pt idx="0">
                  <c:v>sample 1</c:v>
                </c:pt>
                <c:pt idx="1">
                  <c:v>sample 2</c:v>
                </c:pt>
                <c:pt idx="2">
                  <c:v>sample 3</c:v>
                </c:pt>
                <c:pt idx="3">
                  <c:v>sample 4</c:v>
                </c:pt>
              </c:strCache>
            </c:strRef>
          </c:cat>
          <c:val>
            <c:numRef>
              <c:f>Sayfa3!$G$3:$J$3</c:f>
              <c:numCache>
                <c:formatCode>0.00</c:formatCode>
                <c:ptCount val="4"/>
                <c:pt idx="0">
                  <c:v>4405</c:v>
                </c:pt>
                <c:pt idx="1">
                  <c:v>4525</c:v>
                </c:pt>
                <c:pt idx="2">
                  <c:v>4785</c:v>
                </c:pt>
                <c:pt idx="3">
                  <c:v>4566</c:v>
                </c:pt>
              </c:numCache>
            </c:numRef>
          </c:val>
          <c:smooth val="0"/>
          <c:extLst>
            <c:ext xmlns:c16="http://schemas.microsoft.com/office/drawing/2014/chart" uri="{C3380CC4-5D6E-409C-BE32-E72D297353CC}">
              <c16:uniqueId val="{00000001-C2A6-4525-9E2E-6F0DDA7D13B5}"/>
            </c:ext>
          </c:extLst>
        </c:ser>
        <c:ser>
          <c:idx val="2"/>
          <c:order val="2"/>
          <c:tx>
            <c:strRef>
              <c:f>Sayfa3!$F$18</c:f>
              <c:strCache>
                <c:ptCount val="1"/>
                <c:pt idx="0">
                  <c:v>28 days under high temperature</c:v>
                </c:pt>
              </c:strCache>
            </c:strRef>
          </c:tx>
          <c:spPr>
            <a:ln w="63500" cap="rnd">
              <a:solidFill>
                <a:schemeClr val="accent3"/>
              </a:solidFill>
              <a:round/>
            </a:ln>
            <a:effectLst/>
          </c:spPr>
          <c:marker>
            <c:symbol val="none"/>
          </c:marker>
          <c:cat>
            <c:strRef>
              <c:f>Sayfa3!$G$13:$J$13</c:f>
              <c:strCache>
                <c:ptCount val="4"/>
                <c:pt idx="0">
                  <c:v>sample 1</c:v>
                </c:pt>
                <c:pt idx="1">
                  <c:v>sample 2</c:v>
                </c:pt>
                <c:pt idx="2">
                  <c:v>sample 3</c:v>
                </c:pt>
                <c:pt idx="3">
                  <c:v>sample 4</c:v>
                </c:pt>
              </c:strCache>
            </c:strRef>
          </c:cat>
          <c:val>
            <c:numRef>
              <c:f>(Sayfa3!$G$4,Sayfa3!$I$4,Sayfa3!$J$4,Sayfa3!$K$4)</c:f>
              <c:numCache>
                <c:formatCode>0.00</c:formatCode>
                <c:ptCount val="4"/>
                <c:pt idx="0">
                  <c:v>3697</c:v>
                </c:pt>
                <c:pt idx="1">
                  <c:v>4184</c:v>
                </c:pt>
                <c:pt idx="2">
                  <c:v>4274</c:v>
                </c:pt>
                <c:pt idx="3">
                  <c:v>4219</c:v>
                </c:pt>
              </c:numCache>
            </c:numRef>
          </c:val>
          <c:smooth val="0"/>
          <c:extLst>
            <c:ext xmlns:c16="http://schemas.microsoft.com/office/drawing/2014/chart" uri="{C3380CC4-5D6E-409C-BE32-E72D297353CC}">
              <c16:uniqueId val="{00000002-C2A6-4525-9E2E-6F0DDA7D13B5}"/>
            </c:ext>
          </c:extLst>
        </c:ser>
        <c:dLbls>
          <c:showLegendKey val="0"/>
          <c:showVal val="0"/>
          <c:showCatName val="0"/>
          <c:showSerName val="0"/>
          <c:showPercent val="0"/>
          <c:showBubbleSize val="0"/>
        </c:dLbls>
        <c:smooth val="0"/>
        <c:axId val="2041421120"/>
        <c:axId val="2041417376"/>
      </c:lineChart>
      <c:catAx>
        <c:axId val="204142112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2041417376"/>
        <c:crosses val="autoZero"/>
        <c:auto val="1"/>
        <c:lblAlgn val="ctr"/>
        <c:lblOffset val="100"/>
        <c:noMultiLvlLbl val="0"/>
      </c:catAx>
      <c:valAx>
        <c:axId val="2041417376"/>
        <c:scaling>
          <c:orientation val="minMax"/>
          <c:min val="3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UPV (m/s)</a:t>
                </a:r>
                <a:endParaRPr lang="tr-TR"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204142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legend>
    <c:plotVisOnly val="1"/>
    <c:dispBlanksAs val="gap"/>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Sayfa3!$F$16</c:f>
              <c:strCache>
                <c:ptCount val="1"/>
                <c:pt idx="0">
                  <c:v>7 days under normal temperature</c:v>
                </c:pt>
              </c:strCache>
            </c:strRef>
          </c:tx>
          <c:spPr>
            <a:ln w="63500" cap="rnd">
              <a:solidFill>
                <a:schemeClr val="accent1"/>
              </a:solidFill>
              <a:round/>
            </a:ln>
            <a:effectLst/>
          </c:spPr>
          <c:marker>
            <c:symbol val="none"/>
          </c:marker>
          <c:cat>
            <c:strRef>
              <c:f>Sayfa3!$G$13:$J$13</c:f>
              <c:strCache>
                <c:ptCount val="4"/>
                <c:pt idx="0">
                  <c:v>sample 1</c:v>
                </c:pt>
                <c:pt idx="1">
                  <c:v>sample 2</c:v>
                </c:pt>
                <c:pt idx="2">
                  <c:v>sample 3</c:v>
                </c:pt>
                <c:pt idx="3">
                  <c:v>sample 4</c:v>
                </c:pt>
              </c:strCache>
            </c:strRef>
          </c:cat>
          <c:val>
            <c:numRef>
              <c:f>Sayfa3!$G$5:$J$5</c:f>
              <c:numCache>
                <c:formatCode>0.00</c:formatCode>
                <c:ptCount val="4"/>
                <c:pt idx="0">
                  <c:v>26.733333333333334</c:v>
                </c:pt>
                <c:pt idx="1">
                  <c:v>28.2</c:v>
                </c:pt>
                <c:pt idx="2">
                  <c:v>17.600000000000001</c:v>
                </c:pt>
                <c:pt idx="3">
                  <c:v>25.6</c:v>
                </c:pt>
              </c:numCache>
            </c:numRef>
          </c:val>
          <c:smooth val="0"/>
          <c:extLst>
            <c:ext xmlns:c16="http://schemas.microsoft.com/office/drawing/2014/chart" uri="{C3380CC4-5D6E-409C-BE32-E72D297353CC}">
              <c16:uniqueId val="{00000000-520F-4DA9-A94F-973CEBC6A96C}"/>
            </c:ext>
          </c:extLst>
        </c:ser>
        <c:ser>
          <c:idx val="1"/>
          <c:order val="1"/>
          <c:tx>
            <c:strRef>
              <c:f>Sayfa3!$F$17</c:f>
              <c:strCache>
                <c:ptCount val="1"/>
                <c:pt idx="0">
                  <c:v>28 days under normal temperature</c:v>
                </c:pt>
              </c:strCache>
            </c:strRef>
          </c:tx>
          <c:spPr>
            <a:ln w="63500" cap="rnd">
              <a:solidFill>
                <a:schemeClr val="accent2"/>
              </a:solidFill>
              <a:round/>
            </a:ln>
            <a:effectLst/>
          </c:spPr>
          <c:marker>
            <c:symbol val="none"/>
          </c:marker>
          <c:cat>
            <c:strRef>
              <c:f>Sayfa3!$G$13:$J$13</c:f>
              <c:strCache>
                <c:ptCount val="4"/>
                <c:pt idx="0">
                  <c:v>sample 1</c:v>
                </c:pt>
                <c:pt idx="1">
                  <c:v>sample 2</c:v>
                </c:pt>
                <c:pt idx="2">
                  <c:v>sample 3</c:v>
                </c:pt>
                <c:pt idx="3">
                  <c:v>sample 4</c:v>
                </c:pt>
              </c:strCache>
            </c:strRef>
          </c:cat>
          <c:val>
            <c:numRef>
              <c:f>Sayfa3!$G$6:$J$6</c:f>
              <c:numCache>
                <c:formatCode>0.00</c:formatCode>
                <c:ptCount val="4"/>
                <c:pt idx="0">
                  <c:v>29.833333333333332</c:v>
                </c:pt>
                <c:pt idx="1">
                  <c:v>36.133333333333333</c:v>
                </c:pt>
                <c:pt idx="2">
                  <c:v>24</c:v>
                </c:pt>
                <c:pt idx="3">
                  <c:v>30.4</c:v>
                </c:pt>
              </c:numCache>
            </c:numRef>
          </c:val>
          <c:smooth val="0"/>
          <c:extLst>
            <c:ext xmlns:c16="http://schemas.microsoft.com/office/drawing/2014/chart" uri="{C3380CC4-5D6E-409C-BE32-E72D297353CC}">
              <c16:uniqueId val="{00000001-520F-4DA9-A94F-973CEBC6A96C}"/>
            </c:ext>
          </c:extLst>
        </c:ser>
        <c:ser>
          <c:idx val="2"/>
          <c:order val="2"/>
          <c:tx>
            <c:strRef>
              <c:f>Sayfa3!$F$18</c:f>
              <c:strCache>
                <c:ptCount val="1"/>
                <c:pt idx="0">
                  <c:v>28 days under high temperature</c:v>
                </c:pt>
              </c:strCache>
            </c:strRef>
          </c:tx>
          <c:spPr>
            <a:ln w="63500" cap="rnd">
              <a:solidFill>
                <a:schemeClr val="accent3"/>
              </a:solidFill>
              <a:round/>
            </a:ln>
            <a:effectLst/>
          </c:spPr>
          <c:marker>
            <c:symbol val="none"/>
          </c:marker>
          <c:cat>
            <c:strRef>
              <c:f>Sayfa3!$G$13:$J$13</c:f>
              <c:strCache>
                <c:ptCount val="4"/>
                <c:pt idx="0">
                  <c:v>sample 1</c:v>
                </c:pt>
                <c:pt idx="1">
                  <c:v>sample 2</c:v>
                </c:pt>
                <c:pt idx="2">
                  <c:v>sample 3</c:v>
                </c:pt>
                <c:pt idx="3">
                  <c:v>sample 4</c:v>
                </c:pt>
              </c:strCache>
            </c:strRef>
          </c:cat>
          <c:val>
            <c:numRef>
              <c:f>(Sayfa3!$G$7,Sayfa3!$I$7:$K$7)</c:f>
              <c:numCache>
                <c:formatCode>0.00</c:formatCode>
                <c:ptCount val="4"/>
                <c:pt idx="0">
                  <c:v>31.133333333333333</c:v>
                </c:pt>
                <c:pt idx="1">
                  <c:v>27.666666666666668</c:v>
                </c:pt>
                <c:pt idx="2">
                  <c:v>27.6</c:v>
                </c:pt>
                <c:pt idx="3">
                  <c:v>23.266666666666666</c:v>
                </c:pt>
              </c:numCache>
            </c:numRef>
          </c:val>
          <c:smooth val="0"/>
          <c:extLst>
            <c:ext xmlns:c16="http://schemas.microsoft.com/office/drawing/2014/chart" uri="{C3380CC4-5D6E-409C-BE32-E72D297353CC}">
              <c16:uniqueId val="{00000002-520F-4DA9-A94F-973CEBC6A96C}"/>
            </c:ext>
          </c:extLst>
        </c:ser>
        <c:dLbls>
          <c:showLegendKey val="0"/>
          <c:showVal val="0"/>
          <c:showCatName val="0"/>
          <c:showSerName val="0"/>
          <c:showPercent val="0"/>
          <c:showBubbleSize val="0"/>
        </c:dLbls>
        <c:smooth val="0"/>
        <c:axId val="2041421120"/>
        <c:axId val="2041417376"/>
      </c:lineChart>
      <c:catAx>
        <c:axId val="204142112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2041417376"/>
        <c:crosses val="autoZero"/>
        <c:auto val="1"/>
        <c:lblAlgn val="ctr"/>
        <c:lblOffset val="100"/>
        <c:noMultiLvlLbl val="0"/>
      </c:catAx>
      <c:valAx>
        <c:axId val="20414173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Rebound number</a:t>
                </a:r>
                <a:endParaRPr lang="tr-T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204142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legend>
    <c:plotVisOnly val="1"/>
    <c:dispBlanksAs val="gap"/>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63500" cap="flat" cmpd="sng" algn="ctr">
              <a:solidFill>
                <a:schemeClr val="tx1"/>
              </a:solid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Pt>
            <c:idx val="3"/>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bubble3D val="0"/>
            <c:spPr>
              <a:ln w="63500" cap="flat" cmpd="sng" algn="ctr">
                <a:solidFill>
                  <a:schemeClr val="tx1"/>
                </a:solidFill>
                <a:prstDash val="sysDot"/>
                <a:round/>
              </a:ln>
              <a:effectLst/>
            </c:spPr>
            <c:extLst>
              <c:ext xmlns:c16="http://schemas.microsoft.com/office/drawing/2014/chart" uri="{C3380CC4-5D6E-409C-BE32-E72D297353CC}">
                <c16:uniqueId val="{00000001-9E8F-44B4-8084-E6C5ACE503C8}"/>
              </c:ext>
            </c:extLst>
          </c:dPt>
          <c:xVal>
            <c:numRef>
              <c:f>birleştirme!$D$4:$D$16</c:f>
              <c:numCache>
                <c:formatCode>General</c:formatCode>
                <c:ptCount val="13"/>
                <c:pt idx="0">
                  <c:v>45</c:v>
                </c:pt>
                <c:pt idx="1">
                  <c:v>31.5</c:v>
                </c:pt>
                <c:pt idx="2">
                  <c:v>22.4</c:v>
                </c:pt>
                <c:pt idx="3">
                  <c:v>16</c:v>
                </c:pt>
                <c:pt idx="4">
                  <c:v>11.2</c:v>
                </c:pt>
                <c:pt idx="5">
                  <c:v>8</c:v>
                </c:pt>
                <c:pt idx="6">
                  <c:v>4</c:v>
                </c:pt>
                <c:pt idx="7">
                  <c:v>2</c:v>
                </c:pt>
                <c:pt idx="8">
                  <c:v>1</c:v>
                </c:pt>
                <c:pt idx="9" formatCode="0.000">
                  <c:v>0.5</c:v>
                </c:pt>
                <c:pt idx="10" formatCode="0.000">
                  <c:v>0.25</c:v>
                </c:pt>
                <c:pt idx="11" formatCode="0.000">
                  <c:v>0.15</c:v>
                </c:pt>
                <c:pt idx="12" formatCode="0.000">
                  <c:v>6.3E-2</c:v>
                </c:pt>
              </c:numCache>
            </c:numRef>
          </c:xVal>
          <c:yVal>
            <c:numRef>
              <c:f>birleştirme!$H$4:$H$16</c:f>
              <c:numCache>
                <c:formatCode>0%</c:formatCode>
                <c:ptCount val="13"/>
                <c:pt idx="0">
                  <c:v>1</c:v>
                </c:pt>
                <c:pt idx="1">
                  <c:v>0.98069356452150713</c:v>
                </c:pt>
                <c:pt idx="2">
                  <c:v>0.8291930643547849</c:v>
                </c:pt>
                <c:pt idx="3">
                  <c:v>0.73326108702900961</c:v>
                </c:pt>
                <c:pt idx="4">
                  <c:v>0.70061709462414012</c:v>
                </c:pt>
                <c:pt idx="5">
                  <c:v>0.57560426737789627</c:v>
                </c:pt>
                <c:pt idx="6">
                  <c:v>0.39173247728996913</c:v>
                </c:pt>
                <c:pt idx="7">
                  <c:v>0.23300691648340854</c:v>
                </c:pt>
                <c:pt idx="8">
                  <c:v>0.15345691382765533</c:v>
                </c:pt>
                <c:pt idx="9">
                  <c:v>8.634769539078159E-2</c:v>
                </c:pt>
                <c:pt idx="10">
                  <c:v>2.0816633266533092E-2</c:v>
                </c:pt>
                <c:pt idx="11">
                  <c:v>5.2605210420841658E-3</c:v>
                </c:pt>
                <c:pt idx="12">
                  <c:v>2.4799599198396696E-3</c:v>
                </c:pt>
              </c:numCache>
            </c:numRef>
          </c:yVal>
          <c:smooth val="0"/>
          <c:extLst>
            <c:ext xmlns:c16="http://schemas.microsoft.com/office/drawing/2014/chart" uri="{C3380CC4-5D6E-409C-BE32-E72D297353CC}">
              <c16:uniqueId val="{00000000-9E8F-44B4-8084-E6C5ACE503C8}"/>
            </c:ext>
          </c:extLst>
        </c:ser>
        <c:dLbls>
          <c:showLegendKey val="0"/>
          <c:showVal val="0"/>
          <c:showCatName val="0"/>
          <c:showSerName val="0"/>
          <c:showPercent val="0"/>
          <c:showBubbleSize val="0"/>
        </c:dLbls>
        <c:axId val="478765679"/>
        <c:axId val="478762351"/>
      </c:scatterChart>
      <c:valAx>
        <c:axId val="478765679"/>
        <c:scaling>
          <c:orientation val="minMax"/>
          <c:max val="45"/>
          <c:min val="0"/>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tr-TR"/>
                  <a:t>Sieve Size</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tr-TR"/>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800" b="0" i="0" u="none" strike="noStrike" kern="1200" spc="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478762351"/>
        <c:crosses val="autoZero"/>
        <c:crossBetween val="midCat"/>
        <c:majorUnit val="5"/>
      </c:valAx>
      <c:valAx>
        <c:axId val="478762351"/>
        <c:scaling>
          <c:orientation val="minMax"/>
          <c:max val="1"/>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tr-TR"/>
                  <a:t>Passed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tr-TR"/>
            </a:p>
          </c:txPr>
        </c:title>
        <c:numFmt formatCode="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800" b="0" i="0" u="none" strike="noStrike" kern="1200" spc="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478765679"/>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800">
          <a:latin typeface="Times New Roman" panose="02020603050405020304" pitchFamily="18" charset="0"/>
          <a:cs typeface="Times New Roman" panose="02020603050405020304" pitchFamily="18" charset="0"/>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AAAF33-596E-47AF-B745-2B42EA74CF35}" type="datetimeFigureOut">
              <a:rPr lang="tr-TR" smtClean="0"/>
              <a:t>12.01.2023</a:t>
            </a:fld>
            <a:endParaRPr lang="tr-T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52176D-BF17-4D75-9B38-EB21053C78C4}" type="slidenum">
              <a:rPr lang="tr-TR" smtClean="0"/>
              <a:t>‹#›</a:t>
            </a:fld>
            <a:endParaRPr lang="tr-TR"/>
          </a:p>
        </p:txBody>
      </p:sp>
    </p:spTree>
    <p:extLst>
      <p:ext uri="{BB962C8B-B14F-4D97-AF65-F5344CB8AC3E}">
        <p14:creationId xmlns:p14="http://schemas.microsoft.com/office/powerpoint/2010/main" val="2349381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F0E52-7C54-4BF1-AD7F-87ED463B6DF9}" type="datetimeFigureOut">
              <a:rPr lang="tr-TR" smtClean="0"/>
              <a:t>12.01.2023</a:t>
            </a:fld>
            <a:endParaRPr lang="tr-TR"/>
          </a:p>
        </p:txBody>
      </p:sp>
      <p:sp>
        <p:nvSpPr>
          <p:cNvPr id="4" name="Slide Image Placeholder 3"/>
          <p:cNvSpPr>
            <a:spLocks noGrp="1" noRot="1" noChangeAspect="1"/>
          </p:cNvSpPr>
          <p:nvPr>
            <p:ph type="sldImg" idx="2"/>
          </p:nvPr>
        </p:nvSpPr>
        <p:spPr>
          <a:xfrm>
            <a:off x="2349500" y="1143000"/>
            <a:ext cx="21590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3C039-45D0-4958-92AE-7FC24AEABD88}" type="slidenum">
              <a:rPr lang="tr-TR" smtClean="0"/>
              <a:t>‹#›</a:t>
            </a:fld>
            <a:endParaRPr lang="tr-TR"/>
          </a:p>
        </p:txBody>
      </p:sp>
    </p:spTree>
    <p:extLst>
      <p:ext uri="{BB962C8B-B14F-4D97-AF65-F5344CB8AC3E}">
        <p14:creationId xmlns:p14="http://schemas.microsoft.com/office/powerpoint/2010/main" val="2771856336"/>
      </p:ext>
    </p:extLst>
  </p:cSld>
  <p:clrMap bg1="lt1" tx1="dk1" bg2="lt2" tx2="dk2" accent1="accent1" accent2="accent2" accent3="accent3" accent4="accent4" accent5="accent5" accent6="accent6" hlink="hlink" folHlink="folHlink"/>
  <p:notesStyle>
    <a:lvl1pPr marL="0" algn="l" defTabSz="2936908" rtl="0" eaLnBrk="1" latinLnBrk="0" hangingPunct="1">
      <a:defRPr sz="3854" kern="1200">
        <a:solidFill>
          <a:schemeClr val="tx1"/>
        </a:solidFill>
        <a:latin typeface="+mn-lt"/>
        <a:ea typeface="+mn-ea"/>
        <a:cs typeface="+mn-cs"/>
      </a:defRPr>
    </a:lvl1pPr>
    <a:lvl2pPr marL="1468455" algn="l" defTabSz="2936908" rtl="0" eaLnBrk="1" latinLnBrk="0" hangingPunct="1">
      <a:defRPr sz="3854" kern="1200">
        <a:solidFill>
          <a:schemeClr val="tx1"/>
        </a:solidFill>
        <a:latin typeface="+mn-lt"/>
        <a:ea typeface="+mn-ea"/>
        <a:cs typeface="+mn-cs"/>
      </a:defRPr>
    </a:lvl2pPr>
    <a:lvl3pPr marL="2936908" algn="l" defTabSz="2936908" rtl="0" eaLnBrk="1" latinLnBrk="0" hangingPunct="1">
      <a:defRPr sz="3854" kern="1200">
        <a:solidFill>
          <a:schemeClr val="tx1"/>
        </a:solidFill>
        <a:latin typeface="+mn-lt"/>
        <a:ea typeface="+mn-ea"/>
        <a:cs typeface="+mn-cs"/>
      </a:defRPr>
    </a:lvl3pPr>
    <a:lvl4pPr marL="4405366" algn="l" defTabSz="2936908" rtl="0" eaLnBrk="1" latinLnBrk="0" hangingPunct="1">
      <a:defRPr sz="3854" kern="1200">
        <a:solidFill>
          <a:schemeClr val="tx1"/>
        </a:solidFill>
        <a:latin typeface="+mn-lt"/>
        <a:ea typeface="+mn-ea"/>
        <a:cs typeface="+mn-cs"/>
      </a:defRPr>
    </a:lvl4pPr>
    <a:lvl5pPr marL="5873822" algn="l" defTabSz="2936908" rtl="0" eaLnBrk="1" latinLnBrk="0" hangingPunct="1">
      <a:defRPr sz="3854" kern="1200">
        <a:solidFill>
          <a:schemeClr val="tx1"/>
        </a:solidFill>
        <a:latin typeface="+mn-lt"/>
        <a:ea typeface="+mn-ea"/>
        <a:cs typeface="+mn-cs"/>
      </a:defRPr>
    </a:lvl5pPr>
    <a:lvl6pPr marL="7342274" algn="l" defTabSz="2936908" rtl="0" eaLnBrk="1" latinLnBrk="0" hangingPunct="1">
      <a:defRPr sz="3854" kern="1200">
        <a:solidFill>
          <a:schemeClr val="tx1"/>
        </a:solidFill>
        <a:latin typeface="+mn-lt"/>
        <a:ea typeface="+mn-ea"/>
        <a:cs typeface="+mn-cs"/>
      </a:defRPr>
    </a:lvl6pPr>
    <a:lvl7pPr marL="8810730" algn="l" defTabSz="2936908" rtl="0" eaLnBrk="1" latinLnBrk="0" hangingPunct="1">
      <a:defRPr sz="3854" kern="1200">
        <a:solidFill>
          <a:schemeClr val="tx1"/>
        </a:solidFill>
        <a:latin typeface="+mn-lt"/>
        <a:ea typeface="+mn-ea"/>
        <a:cs typeface="+mn-cs"/>
      </a:defRPr>
    </a:lvl7pPr>
    <a:lvl8pPr marL="10279182" algn="l" defTabSz="2936908" rtl="0" eaLnBrk="1" latinLnBrk="0" hangingPunct="1">
      <a:defRPr sz="3854" kern="1200">
        <a:solidFill>
          <a:schemeClr val="tx1"/>
        </a:solidFill>
        <a:latin typeface="+mn-lt"/>
        <a:ea typeface="+mn-ea"/>
        <a:cs typeface="+mn-cs"/>
      </a:defRPr>
    </a:lvl8pPr>
    <a:lvl9pPr marL="11747640" algn="l" defTabSz="2936908" rtl="0" eaLnBrk="1" latinLnBrk="0" hangingPunct="1">
      <a:defRPr sz="38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9500" y="1143000"/>
            <a:ext cx="2159000" cy="3086100"/>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593C039-45D0-4958-92AE-7FC24AEABD88}" type="slidenum">
              <a:rPr lang="tr-TR" smtClean="0"/>
              <a:t>1</a:t>
            </a:fld>
            <a:endParaRPr lang="tr-TR"/>
          </a:p>
        </p:txBody>
      </p:sp>
    </p:spTree>
    <p:extLst>
      <p:ext uri="{BB962C8B-B14F-4D97-AF65-F5344CB8AC3E}">
        <p14:creationId xmlns:p14="http://schemas.microsoft.com/office/powerpoint/2010/main" val="1693544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en-US"/>
              <a:t>Click to edit Master title style</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EF54D0-C102-4D3E-BD20-458BADBC6FD4}" type="datetimeFigureOut">
              <a:rPr lang="tr-TR" smtClean="0"/>
              <a:t>12.01.2023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8C0502-F7F1-40A6-B2D1-B1D34934489C}" type="slidenum">
              <a:rPr lang="tr-TR" smtClean="0"/>
              <a:t>‹#›</a:t>
            </a:fld>
            <a:endParaRPr lang="tr-TR"/>
          </a:p>
        </p:txBody>
      </p:sp>
    </p:spTree>
    <p:extLst>
      <p:ext uri="{BB962C8B-B14F-4D97-AF65-F5344CB8AC3E}">
        <p14:creationId xmlns:p14="http://schemas.microsoft.com/office/powerpoint/2010/main" val="232107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EF54D0-C102-4D3E-BD20-458BADBC6FD4}" type="datetimeFigureOut">
              <a:rPr lang="tr-TR" smtClean="0"/>
              <a:t>12.01.2023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8C0502-F7F1-40A6-B2D1-B1D34934489C}" type="slidenum">
              <a:rPr lang="tr-TR" smtClean="0"/>
              <a:t>‹#›</a:t>
            </a:fld>
            <a:endParaRPr lang="tr-TR"/>
          </a:p>
        </p:txBody>
      </p:sp>
    </p:spTree>
    <p:extLst>
      <p:ext uri="{BB962C8B-B14F-4D97-AF65-F5344CB8AC3E}">
        <p14:creationId xmlns:p14="http://schemas.microsoft.com/office/powerpoint/2010/main" val="209521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EF54D0-C102-4D3E-BD20-458BADBC6FD4}" type="datetimeFigureOut">
              <a:rPr lang="tr-TR" smtClean="0"/>
              <a:t>12.01.2023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8C0502-F7F1-40A6-B2D1-B1D34934489C}" type="slidenum">
              <a:rPr lang="tr-TR" smtClean="0"/>
              <a:t>‹#›</a:t>
            </a:fld>
            <a:endParaRPr lang="tr-TR"/>
          </a:p>
        </p:txBody>
      </p:sp>
    </p:spTree>
    <p:extLst>
      <p:ext uri="{BB962C8B-B14F-4D97-AF65-F5344CB8AC3E}">
        <p14:creationId xmlns:p14="http://schemas.microsoft.com/office/powerpoint/2010/main" val="32741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EF54D0-C102-4D3E-BD20-458BADBC6FD4}" type="datetimeFigureOut">
              <a:rPr lang="tr-TR" smtClean="0"/>
              <a:t>12.01.2023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8C0502-F7F1-40A6-B2D1-B1D34934489C}" type="slidenum">
              <a:rPr lang="tr-TR" smtClean="0"/>
              <a:t>‹#›</a:t>
            </a:fld>
            <a:endParaRPr lang="tr-TR"/>
          </a:p>
        </p:txBody>
      </p:sp>
    </p:spTree>
    <p:extLst>
      <p:ext uri="{BB962C8B-B14F-4D97-AF65-F5344CB8AC3E}">
        <p14:creationId xmlns:p14="http://schemas.microsoft.com/office/powerpoint/2010/main" val="108057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en-US"/>
              <a:t>Click to edit Master title style</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EF54D0-C102-4D3E-BD20-458BADBC6FD4}" type="datetimeFigureOut">
              <a:rPr lang="tr-TR" smtClean="0"/>
              <a:t>12.01.2023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8C0502-F7F1-40A6-B2D1-B1D34934489C}" type="slidenum">
              <a:rPr lang="tr-TR" smtClean="0"/>
              <a:t>‹#›</a:t>
            </a:fld>
            <a:endParaRPr lang="tr-TR"/>
          </a:p>
        </p:txBody>
      </p:sp>
    </p:spTree>
    <p:extLst>
      <p:ext uri="{BB962C8B-B14F-4D97-AF65-F5344CB8AC3E}">
        <p14:creationId xmlns:p14="http://schemas.microsoft.com/office/powerpoint/2010/main" val="64082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EF54D0-C102-4D3E-BD20-458BADBC6FD4}" type="datetimeFigureOut">
              <a:rPr lang="tr-TR" smtClean="0"/>
              <a:t>12.01.2023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8C0502-F7F1-40A6-B2D1-B1D34934489C}" type="slidenum">
              <a:rPr lang="tr-TR" smtClean="0"/>
              <a:t>‹#›</a:t>
            </a:fld>
            <a:endParaRPr lang="tr-TR"/>
          </a:p>
        </p:txBody>
      </p:sp>
    </p:spTree>
    <p:extLst>
      <p:ext uri="{BB962C8B-B14F-4D97-AF65-F5344CB8AC3E}">
        <p14:creationId xmlns:p14="http://schemas.microsoft.com/office/powerpoint/2010/main" val="198875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a:t>Edit Master text styles</a:t>
            </a:r>
          </a:p>
        </p:txBody>
      </p:sp>
      <p:sp>
        <p:nvSpPr>
          <p:cNvPr id="4" name="Content Placeholder 3"/>
          <p:cNvSpPr>
            <a:spLocks noGrp="1"/>
          </p:cNvSpPr>
          <p:nvPr>
            <p:ph sz="half" idx="2"/>
          </p:nvPr>
        </p:nvSpPr>
        <p:spPr>
          <a:xfrm>
            <a:off x="1735783" y="13149904"/>
            <a:ext cx="10660769" cy="19341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a:t>Edit Master text styles</a:t>
            </a:r>
          </a:p>
        </p:txBody>
      </p:sp>
      <p:sp>
        <p:nvSpPr>
          <p:cNvPr id="6" name="Content Placeholder 5"/>
          <p:cNvSpPr>
            <a:spLocks noGrp="1"/>
          </p:cNvSpPr>
          <p:nvPr>
            <p:ph sz="quarter" idx="4"/>
          </p:nvPr>
        </p:nvSpPr>
        <p:spPr>
          <a:xfrm>
            <a:off x="12757489" y="13149904"/>
            <a:ext cx="10713272" cy="19341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EF54D0-C102-4D3E-BD20-458BADBC6FD4}" type="datetimeFigureOut">
              <a:rPr lang="tr-TR" smtClean="0"/>
              <a:t>12.01.2023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48C0502-F7F1-40A6-B2D1-B1D34934489C}" type="slidenum">
              <a:rPr lang="tr-TR" smtClean="0"/>
              <a:t>‹#›</a:t>
            </a:fld>
            <a:endParaRPr lang="tr-TR"/>
          </a:p>
        </p:txBody>
      </p:sp>
    </p:spTree>
    <p:extLst>
      <p:ext uri="{BB962C8B-B14F-4D97-AF65-F5344CB8AC3E}">
        <p14:creationId xmlns:p14="http://schemas.microsoft.com/office/powerpoint/2010/main" val="428948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EF54D0-C102-4D3E-BD20-458BADBC6FD4}" type="datetimeFigureOut">
              <a:rPr lang="tr-TR" smtClean="0"/>
              <a:t>12.01.2023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8C0502-F7F1-40A6-B2D1-B1D34934489C}" type="slidenum">
              <a:rPr lang="tr-TR" smtClean="0"/>
              <a:t>‹#›</a:t>
            </a:fld>
            <a:endParaRPr lang="tr-TR"/>
          </a:p>
        </p:txBody>
      </p:sp>
    </p:spTree>
    <p:extLst>
      <p:ext uri="{BB962C8B-B14F-4D97-AF65-F5344CB8AC3E}">
        <p14:creationId xmlns:p14="http://schemas.microsoft.com/office/powerpoint/2010/main" val="335538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F54D0-C102-4D3E-BD20-458BADBC6FD4}" type="datetimeFigureOut">
              <a:rPr lang="tr-TR" smtClean="0"/>
              <a:t>12.01.2023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48C0502-F7F1-40A6-B2D1-B1D34934489C}" type="slidenum">
              <a:rPr lang="tr-TR" smtClean="0"/>
              <a:t>‹#›</a:t>
            </a:fld>
            <a:endParaRPr lang="tr-TR"/>
          </a:p>
        </p:txBody>
      </p:sp>
    </p:spTree>
    <p:extLst>
      <p:ext uri="{BB962C8B-B14F-4D97-AF65-F5344CB8AC3E}">
        <p14:creationId xmlns:p14="http://schemas.microsoft.com/office/powerpoint/2010/main" val="3326177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a:t>Click to edit Master title style</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a:t>Edit Master text styles</a:t>
            </a:r>
          </a:p>
        </p:txBody>
      </p:sp>
      <p:sp>
        <p:nvSpPr>
          <p:cNvPr id="5" name="Date Placeholder 4"/>
          <p:cNvSpPr>
            <a:spLocks noGrp="1"/>
          </p:cNvSpPr>
          <p:nvPr>
            <p:ph type="dt" sz="half" idx="10"/>
          </p:nvPr>
        </p:nvSpPr>
        <p:spPr/>
        <p:txBody>
          <a:bodyPr/>
          <a:lstStyle/>
          <a:p>
            <a:fld id="{A8EF54D0-C102-4D3E-BD20-458BADBC6FD4}" type="datetimeFigureOut">
              <a:rPr lang="tr-TR" smtClean="0"/>
              <a:t>12.01.2023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8C0502-F7F1-40A6-B2D1-B1D34934489C}" type="slidenum">
              <a:rPr lang="tr-TR" smtClean="0"/>
              <a:t>‹#›</a:t>
            </a:fld>
            <a:endParaRPr lang="tr-TR"/>
          </a:p>
        </p:txBody>
      </p:sp>
    </p:spTree>
    <p:extLst>
      <p:ext uri="{BB962C8B-B14F-4D97-AF65-F5344CB8AC3E}">
        <p14:creationId xmlns:p14="http://schemas.microsoft.com/office/powerpoint/2010/main" val="259525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a:t>Click to edit Master title style</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en-US"/>
              <a:t>Click icon to add picture</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a:t>Edit Master text styles</a:t>
            </a:r>
          </a:p>
        </p:txBody>
      </p:sp>
      <p:sp>
        <p:nvSpPr>
          <p:cNvPr id="5" name="Date Placeholder 4"/>
          <p:cNvSpPr>
            <a:spLocks noGrp="1"/>
          </p:cNvSpPr>
          <p:nvPr>
            <p:ph type="dt" sz="half" idx="10"/>
          </p:nvPr>
        </p:nvSpPr>
        <p:spPr/>
        <p:txBody>
          <a:bodyPr/>
          <a:lstStyle/>
          <a:p>
            <a:fld id="{A8EF54D0-C102-4D3E-BD20-458BADBC6FD4}" type="datetimeFigureOut">
              <a:rPr lang="tr-TR" smtClean="0"/>
              <a:t>12.01.2023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8C0502-F7F1-40A6-B2D1-B1D34934489C}" type="slidenum">
              <a:rPr lang="tr-TR" smtClean="0"/>
              <a:t>‹#›</a:t>
            </a:fld>
            <a:endParaRPr lang="tr-TR"/>
          </a:p>
        </p:txBody>
      </p:sp>
    </p:spTree>
    <p:extLst>
      <p:ext uri="{BB962C8B-B14F-4D97-AF65-F5344CB8AC3E}">
        <p14:creationId xmlns:p14="http://schemas.microsoft.com/office/powerpoint/2010/main" val="202034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A8EF54D0-C102-4D3E-BD20-458BADBC6FD4}" type="datetimeFigureOut">
              <a:rPr lang="tr-TR" smtClean="0"/>
              <a:t>12.01.2023</a:t>
            </a:fld>
            <a:endParaRPr lang="tr-TR"/>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748C0502-F7F1-40A6-B2D1-B1D34934489C}" type="slidenum">
              <a:rPr lang="tr-TR" smtClean="0"/>
              <a:t>‹#›</a:t>
            </a:fld>
            <a:endParaRPr lang="tr-TR"/>
          </a:p>
        </p:txBody>
      </p:sp>
    </p:spTree>
    <p:extLst>
      <p:ext uri="{BB962C8B-B14F-4D97-AF65-F5344CB8AC3E}">
        <p14:creationId xmlns:p14="http://schemas.microsoft.com/office/powerpoint/2010/main" val="4699669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3.jpeg"/><Relationship Id="rId12"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jpeg"/><Relationship Id="rId11" Type="http://schemas.openxmlformats.org/officeDocument/2006/relationships/chart" Target="../charts/chart5.xml"/><Relationship Id="rId5" Type="http://schemas.openxmlformats.org/officeDocument/2006/relationships/chart" Target="../charts/chart2.xml"/><Relationship Id="rId10" Type="http://schemas.openxmlformats.org/officeDocument/2006/relationships/chart" Target="../charts/chart4.xml"/><Relationship Id="rId4" Type="http://schemas.openxmlformats.org/officeDocument/2006/relationships/chart" Target="../charts/chart1.xml"/><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400808" y="474071"/>
            <a:ext cx="17179032" cy="3759122"/>
          </a:xfrm>
        </p:spPr>
        <p:txBody>
          <a:bodyPr>
            <a:noAutofit/>
          </a:bodyPr>
          <a:lstStyle/>
          <a:p>
            <a:pPr algn="ctr">
              <a:lnSpc>
                <a:spcPct val="100000"/>
              </a:lnSpc>
            </a:pPr>
            <a:r>
              <a:rPr lang="tr-TR" sz="42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DESIGN OF HIGH STRENGTH CONCRETE</a:t>
            </a:r>
            <a:br>
              <a:rPr lang="en-US" sz="42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4200" dirty="0">
                <a:solidFill>
                  <a:schemeClr val="tx1">
                    <a:lumMod val="95000"/>
                    <a:lumOff val="5000"/>
                  </a:schemeClr>
                </a:solidFill>
                <a:latin typeface="Times New Roman" panose="02020603050405020304" pitchFamily="18" charset="0"/>
                <a:cs typeface="Times New Roman" panose="02020603050405020304" pitchFamily="18" charset="0"/>
              </a:rPr>
              <a:t>Rojda KAYACAN</a:t>
            </a:r>
            <a:br>
              <a:rPr lang="en-US" sz="42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4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200" b="1" dirty="0">
                <a:solidFill>
                  <a:schemeClr val="tx1">
                    <a:lumMod val="95000"/>
                    <a:lumOff val="5000"/>
                  </a:schemeClr>
                </a:solidFill>
                <a:latin typeface="Times New Roman" panose="02020603050405020304" pitchFamily="18" charset="0"/>
                <a:cs typeface="Times New Roman" panose="02020603050405020304" pitchFamily="18" charset="0"/>
              </a:rPr>
              <a:t>Supervisor: Assoc. Prof. Dr. Nihat ATMACA </a:t>
            </a:r>
            <a:endParaRPr lang="tr-TR" sz="42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3" name="Content Placeholder 1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1981600" y="1038216"/>
            <a:ext cx="2630832" cy="2630832"/>
          </a:xfrm>
        </p:spPr>
      </p:pic>
      <p:sp>
        <p:nvSpPr>
          <p:cNvPr id="14" name="Rectangle 13"/>
          <p:cNvSpPr/>
          <p:nvPr/>
        </p:nvSpPr>
        <p:spPr>
          <a:xfrm>
            <a:off x="180017" y="782110"/>
            <a:ext cx="3957497" cy="3323987"/>
          </a:xfrm>
          <a:prstGeom prst="rect">
            <a:avLst/>
          </a:prstGeom>
        </p:spPr>
        <p:txBody>
          <a:bodyPr wrap="square">
            <a:spAutoFit/>
          </a:bodyPr>
          <a:lstStyle/>
          <a:p>
            <a:pPr algn="ctr"/>
            <a:r>
              <a:rPr lang="tr-TR" sz="4200" b="1" i="1" dirty="0">
                <a:latin typeface="Times New Roman" panose="02020603050405020304" pitchFamily="18" charset="0"/>
                <a:cs typeface="Times New Roman" panose="02020603050405020304" pitchFamily="18" charset="0"/>
              </a:rPr>
              <a:t>CE 499 Civil Engineering Design</a:t>
            </a:r>
          </a:p>
          <a:p>
            <a:pPr algn="ctr"/>
            <a:endParaRPr lang="tr-TR" sz="4200" b="1" i="1" dirty="0">
              <a:latin typeface="Times New Roman" panose="02020603050405020304" pitchFamily="18" charset="0"/>
              <a:cs typeface="Times New Roman" panose="02020603050405020304" pitchFamily="18" charset="0"/>
            </a:endParaRPr>
          </a:p>
          <a:p>
            <a:pPr algn="ctr"/>
            <a:r>
              <a:rPr lang="tr-TR" sz="4200" b="1" i="1" dirty="0">
                <a:latin typeface="Times New Roman" panose="02020603050405020304" pitchFamily="18" charset="0"/>
                <a:cs typeface="Times New Roman" panose="02020603050405020304" pitchFamily="18" charset="0"/>
              </a:rPr>
              <a:t>2022-2023 </a:t>
            </a:r>
            <a:r>
              <a:rPr lang="tr-TR" sz="4200" b="1" i="1" dirty="0">
                <a:solidFill>
                  <a:schemeClr val="accent1">
                    <a:lumMod val="50000"/>
                  </a:schemeClr>
                </a:solidFill>
                <a:latin typeface="Times New Roman" panose="02020603050405020304" pitchFamily="18" charset="0"/>
                <a:cs typeface="Times New Roman" panose="02020603050405020304" pitchFamily="18" charset="0"/>
              </a:rPr>
              <a:t>Fall</a:t>
            </a:r>
          </a:p>
        </p:txBody>
      </p:sp>
      <p:cxnSp>
        <p:nvCxnSpPr>
          <p:cNvPr id="17" name="Straight Connector 16"/>
          <p:cNvCxnSpPr/>
          <p:nvPr/>
        </p:nvCxnSpPr>
        <p:spPr>
          <a:xfrm>
            <a:off x="0" y="4670490"/>
            <a:ext cx="25199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987193" y="4670490"/>
            <a:ext cx="98243" cy="31329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Box 244"/>
          <p:cNvSpPr txBox="1">
            <a:spLocks noChangeArrowheads="1"/>
          </p:cNvSpPr>
          <p:nvPr/>
        </p:nvSpPr>
        <p:spPr bwMode="auto">
          <a:xfrm>
            <a:off x="293451" y="6131656"/>
            <a:ext cx="3511136" cy="16001103"/>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94488" tIns="94488" rIns="94488" bIns="94488"/>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r>
              <a:rPr lang="en-US" sz="2500" dirty="0">
                <a:latin typeface="Times New Roman" panose="02020603050405020304" pitchFamily="18" charset="0"/>
                <a:cs typeface="Times New Roman" panose="02020603050405020304" pitchFamily="18" charset="0"/>
              </a:rPr>
              <a:t>The engineering characteristics and economic advantages of high-strength concrete (HSC) are distinct from conventional concrete, thereby popularizing the HSC concrete in a large variety of applications in the construction industry. In this graduation thesis study, HSC was designed according to TS EN 206+A2. Concrete samples prepared in the laboratory were subjected to workability, standard compression and non-destructive tests which are rebound hammer and ultrasonic pulse velocity.  Some of the samples were exposed to the effect of high temperature and the durability properties of the concrete were also examined. As a result, it was concluded that non-destructive methods alone are not sufficient to determine the strength of concrete and that the effect of high temperature reduces the strength of concrete.</a:t>
            </a:r>
            <a:endParaRPr lang="tr-TR" sz="2500" dirty="0">
              <a:latin typeface="Times New Roman" panose="02020603050405020304" pitchFamily="18" charset="0"/>
              <a:cs typeface="Times New Roman" panose="02020603050405020304" pitchFamily="18" charset="0"/>
            </a:endParaRPr>
          </a:p>
        </p:txBody>
      </p:sp>
      <p:sp>
        <p:nvSpPr>
          <p:cNvPr id="21" name="Text Box 248"/>
          <p:cNvSpPr txBox="1">
            <a:spLocks noChangeArrowheads="1"/>
          </p:cNvSpPr>
          <p:nvPr/>
        </p:nvSpPr>
        <p:spPr bwMode="auto">
          <a:xfrm>
            <a:off x="4268042" y="6131658"/>
            <a:ext cx="4760156" cy="9603264"/>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88976" tIns="188976" rIns="188976" bIns="188976"/>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Having the word “strength” in its name undeniably suggests a bias towards one property only; however, high-strength concrete can be an advantageous material with respect to other properties, both mechanical and durability related. Nevertheless, it is crucially important to recognize that the achievement of high strength alone should never summarily serve as a surrogate to satisfying other important concrete properties.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It would seem logical that strong concrete would be more durable, and in many respects, the lower permeability that comes along with higher strength often does improve concrete’s resistance to certain durability related distress, but unlike strength, the prerequisites for durability are not easily defined. In fact, depending on the manner in which higher-strength is achieved, the durability of high-strength concrete could actually diminish. Rather, the changes that occur when progressing up the strength ladder are quite subtle with each advancing step. As the water/binder ratio changes, so do the principles governing mix proportioning, which in turn establishes strength and other mechanical properties. In order to develop an intuitive understanding of how it is possible to produce concretes four to five times stronger than conventional concrete, any beliefs that the principles governing concrete proportioning change little should be abandoned from this point on.</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ext Box 248"/>
          <p:cNvSpPr txBox="1">
            <a:spLocks noChangeArrowheads="1"/>
          </p:cNvSpPr>
          <p:nvPr/>
        </p:nvSpPr>
        <p:spPr bwMode="auto">
          <a:xfrm>
            <a:off x="9706443" y="6131658"/>
            <a:ext cx="4724405" cy="9603268"/>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88976" tIns="188976" rIns="188976" bIns="188976"/>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eaLnBrk="1" hangingPunct="1"/>
            <a:r>
              <a:rPr lang="en-US" sz="1600" b="1" dirty="0">
                <a:effectLst/>
                <a:latin typeface="Times New Roman" panose="02020603050405020304" pitchFamily="18" charset="0"/>
                <a:ea typeface="Calibri" panose="020F0502020204030204" pitchFamily="34" charset="0"/>
              </a:rPr>
              <a:t>Raw Materials:</a:t>
            </a:r>
            <a:endParaRPr lang="tr-TR" sz="1600" b="1" dirty="0">
              <a:effectLst/>
              <a:latin typeface="Times New Roman" panose="02020603050405020304" pitchFamily="18" charset="0"/>
              <a:ea typeface="Calibri" panose="020F0502020204030204" pitchFamily="34" charset="0"/>
            </a:endParaRPr>
          </a:p>
          <a:p>
            <a:pPr algn="just" eaLnBrk="1" hangingPunct="1"/>
            <a:endParaRPr lang="en-US" sz="1600" b="1" spc="-5" dirty="0">
              <a:solidFill>
                <a:srgbClr val="000000"/>
              </a:solidFill>
              <a:effectLst/>
              <a:latin typeface="Times New Roman" panose="02020603050405020304" pitchFamily="18" charset="0"/>
              <a:ea typeface="Calibri" panose="020F0502020204030204" pitchFamily="34" charset="0"/>
            </a:endParaRPr>
          </a:p>
          <a:p>
            <a:pPr algn="just" eaLnBrk="1" hangingPunct="1"/>
            <a:endParaRPr lang="en-US" sz="1600" b="1" spc="-5" dirty="0">
              <a:solidFill>
                <a:srgbClr val="000000"/>
              </a:solidFill>
              <a:effectLst/>
              <a:latin typeface="Times New Roman" panose="02020603050405020304" pitchFamily="18" charset="0"/>
              <a:ea typeface="Calibri" panose="020F0502020204030204" pitchFamily="34" charset="0"/>
            </a:endParaRPr>
          </a:p>
          <a:p>
            <a:pPr algn="just" eaLnBrk="1" hangingPunct="1"/>
            <a:endParaRPr lang="en-US" sz="1600" b="1" spc="-5" dirty="0">
              <a:solidFill>
                <a:srgbClr val="000000"/>
              </a:solidFill>
              <a:latin typeface="Times New Roman" panose="02020603050405020304" pitchFamily="18" charset="0"/>
              <a:ea typeface="Calibri" panose="020F0502020204030204" pitchFamily="34" charset="0"/>
            </a:endParaRPr>
          </a:p>
          <a:p>
            <a:pPr algn="just" eaLnBrk="1" hangingPunct="1"/>
            <a:endParaRPr lang="en-US" sz="1600" b="1" spc="-5" dirty="0">
              <a:solidFill>
                <a:srgbClr val="000000"/>
              </a:solidFill>
              <a:effectLst/>
              <a:latin typeface="Times New Roman" panose="02020603050405020304" pitchFamily="18" charset="0"/>
              <a:ea typeface="Calibri" panose="020F0502020204030204" pitchFamily="34" charset="0"/>
            </a:endParaRPr>
          </a:p>
          <a:p>
            <a:pPr algn="just" eaLnBrk="1" hangingPunct="1"/>
            <a:endParaRPr lang="en-US" sz="1600" b="1" spc="-5" dirty="0">
              <a:solidFill>
                <a:srgbClr val="000000"/>
              </a:solidFill>
              <a:latin typeface="Times New Roman" panose="02020603050405020304" pitchFamily="18" charset="0"/>
              <a:ea typeface="Calibri" panose="020F0502020204030204" pitchFamily="34" charset="0"/>
            </a:endParaRPr>
          </a:p>
          <a:p>
            <a:pPr algn="just" eaLnBrk="1" hangingPunct="1"/>
            <a:endParaRPr lang="en-US" sz="1600" b="1" spc="-5" dirty="0">
              <a:solidFill>
                <a:srgbClr val="000000"/>
              </a:solidFill>
              <a:effectLst/>
              <a:latin typeface="Times New Roman" panose="02020603050405020304" pitchFamily="18" charset="0"/>
              <a:ea typeface="Calibri" panose="020F0502020204030204" pitchFamily="34" charset="0"/>
            </a:endParaRPr>
          </a:p>
          <a:p>
            <a:pPr algn="just" eaLnBrk="1" hangingPunct="1"/>
            <a:endParaRPr lang="en-US" sz="1600" b="1" spc="-5" dirty="0">
              <a:solidFill>
                <a:srgbClr val="000000"/>
              </a:solidFill>
              <a:latin typeface="Times New Roman" panose="02020603050405020304" pitchFamily="18" charset="0"/>
              <a:ea typeface="Calibri" panose="020F0502020204030204" pitchFamily="34" charset="0"/>
            </a:endParaRPr>
          </a:p>
          <a:p>
            <a:pPr algn="just" eaLnBrk="1" hangingPunct="1"/>
            <a:endParaRPr lang="en-US" sz="1600" b="1" spc="-5" dirty="0">
              <a:solidFill>
                <a:srgbClr val="000000"/>
              </a:solidFill>
              <a:effectLst/>
              <a:latin typeface="Times New Roman" panose="02020603050405020304" pitchFamily="18" charset="0"/>
              <a:ea typeface="Calibri" panose="020F0502020204030204" pitchFamily="34" charset="0"/>
            </a:endParaRPr>
          </a:p>
          <a:p>
            <a:pPr algn="just" eaLnBrk="1" hangingPunct="1"/>
            <a:endParaRPr lang="en-US" sz="1600" b="1" spc="-5" dirty="0">
              <a:solidFill>
                <a:srgbClr val="000000"/>
              </a:solidFill>
              <a:latin typeface="Times New Roman" panose="02020603050405020304" pitchFamily="18" charset="0"/>
              <a:ea typeface="Calibri" panose="020F0502020204030204" pitchFamily="34" charset="0"/>
            </a:endParaRPr>
          </a:p>
          <a:p>
            <a:pPr algn="just" eaLnBrk="1" hangingPunct="1"/>
            <a:endParaRPr lang="en-US" sz="1600" b="1" spc="-5" dirty="0">
              <a:solidFill>
                <a:srgbClr val="000000"/>
              </a:solidFill>
              <a:effectLst/>
              <a:latin typeface="Times New Roman" panose="02020603050405020304" pitchFamily="18" charset="0"/>
              <a:ea typeface="Calibri" panose="020F0502020204030204" pitchFamily="34" charset="0"/>
            </a:endParaRPr>
          </a:p>
          <a:p>
            <a:pPr algn="just" eaLnBrk="1" hangingPunct="1"/>
            <a:endParaRPr lang="en-US" sz="1600" b="1" spc="-5" dirty="0">
              <a:solidFill>
                <a:srgbClr val="000000"/>
              </a:solidFill>
              <a:effectLst/>
              <a:latin typeface="Times New Roman" panose="02020603050405020304" pitchFamily="18" charset="0"/>
              <a:ea typeface="Calibri" panose="020F0502020204030204" pitchFamily="34" charset="0"/>
            </a:endParaRPr>
          </a:p>
          <a:p>
            <a:pPr algn="just" eaLnBrk="1" hangingPunct="1"/>
            <a:endParaRPr lang="en-US" sz="1600" b="1" spc="-5" dirty="0">
              <a:solidFill>
                <a:srgbClr val="000000"/>
              </a:solidFill>
              <a:latin typeface="Times New Roman" panose="02020603050405020304" pitchFamily="18" charset="0"/>
              <a:ea typeface="Calibri" panose="020F0502020204030204" pitchFamily="34" charset="0"/>
            </a:endParaRPr>
          </a:p>
          <a:p>
            <a:pPr marL="285750" indent="-285750" algn="just" eaLnBrk="1" hangingPunct="1">
              <a:buFont typeface="Arial" panose="020B0604020202020204" pitchFamily="34" charset="0"/>
              <a:buChar char="•"/>
            </a:pPr>
            <a:r>
              <a:rPr lang="en-US" sz="1600" b="1" spc="-5" dirty="0">
                <a:solidFill>
                  <a:srgbClr val="000000"/>
                </a:solidFill>
                <a:effectLst/>
                <a:latin typeface="Times New Roman" panose="02020603050405020304" pitchFamily="18" charset="0"/>
                <a:ea typeface="Calibri" panose="020F0502020204030204" pitchFamily="34" charset="0"/>
              </a:rPr>
              <a:t>Slump Test: </a:t>
            </a:r>
            <a:r>
              <a:rPr lang="en-US" sz="1600" spc="-5" dirty="0">
                <a:solidFill>
                  <a:srgbClr val="000000"/>
                </a:solidFill>
                <a:effectLst/>
                <a:latin typeface="Times New Roman" panose="02020603050405020304" pitchFamily="18" charset="0"/>
                <a:ea typeface="Calibri" panose="020F0502020204030204" pitchFamily="34" charset="0"/>
              </a:rPr>
              <a:t>To measure the workability slump test was used.</a:t>
            </a:r>
          </a:p>
          <a:p>
            <a:pPr marL="285750" indent="-285750" algn="just" eaLnBrk="1" hangingPunct="1">
              <a:buFont typeface="Arial" panose="020B0604020202020204" pitchFamily="34" charset="0"/>
              <a:buChar char="•"/>
            </a:pPr>
            <a:endParaRPr lang="en-US" sz="1600" spc="-5" dirty="0">
              <a:solidFill>
                <a:srgbClr val="000000"/>
              </a:solidFill>
              <a:latin typeface="Times New Roman" panose="02020603050405020304" pitchFamily="18" charset="0"/>
              <a:ea typeface="Calibri" panose="020F0502020204030204" pitchFamily="34" charset="0"/>
            </a:endParaRPr>
          </a:p>
          <a:p>
            <a:pPr marL="285750" indent="-285750" algn="just" eaLnBrk="1" hangingPunct="1">
              <a:buFont typeface="Arial" panose="020B0604020202020204" pitchFamily="34" charset="0"/>
              <a:buChar char="•"/>
            </a:pPr>
            <a:r>
              <a:rPr lang="en-US" sz="1600" b="1" spc="-5" dirty="0">
                <a:solidFill>
                  <a:srgbClr val="000000"/>
                </a:solidFill>
                <a:latin typeface="Times New Roman" panose="02020603050405020304" pitchFamily="18" charset="0"/>
                <a:ea typeface="Calibri" panose="020F0502020204030204" pitchFamily="34" charset="0"/>
              </a:rPr>
              <a:t>Ultrasonic Pulse Velocity Test: </a:t>
            </a:r>
            <a:r>
              <a:rPr lang="en-US" sz="1600" spc="-5" dirty="0">
                <a:solidFill>
                  <a:srgbClr val="000000"/>
                </a:solidFill>
                <a:latin typeface="Times New Roman" panose="02020603050405020304" pitchFamily="18" charset="0"/>
                <a:ea typeface="Calibri" panose="020F0502020204030204" pitchFamily="34" charset="0"/>
              </a:rPr>
              <a:t>Ultrasonic pulse velocity methods involve propagating ultrasonic waves in solids while measuring the time taken for the waves to propagate between a sending and receiving point. The features of ultrasonic wave propagation can be used to characterize a material's composition, structure, elastic properties, density and geometry using previously established correlations, known patterns and mathematical relationships. </a:t>
            </a:r>
          </a:p>
          <a:p>
            <a:pPr marL="285750" indent="-285750" algn="just" eaLnBrk="1" hangingPunct="1">
              <a:buFont typeface="Arial" panose="020B0604020202020204" pitchFamily="34" charset="0"/>
              <a:buChar char="•"/>
            </a:pPr>
            <a:endParaRPr lang="en-US" sz="1600" b="1" spc="-5" dirty="0">
              <a:solidFill>
                <a:srgbClr val="000000"/>
              </a:solidFill>
              <a:latin typeface="Times New Roman" panose="02020603050405020304" pitchFamily="18" charset="0"/>
              <a:ea typeface="Calibri" panose="020F0502020204030204" pitchFamily="34" charset="0"/>
            </a:endParaRPr>
          </a:p>
          <a:p>
            <a:pPr marL="285750" indent="-285750" algn="just" eaLnBrk="1" hangingPunct="1">
              <a:buFont typeface="Arial" panose="020B0604020202020204" pitchFamily="34" charset="0"/>
              <a:buChar char="•"/>
            </a:pPr>
            <a:r>
              <a:rPr lang="en-US" sz="1600" b="1" spc="-5" dirty="0">
                <a:solidFill>
                  <a:srgbClr val="000000"/>
                </a:solidFill>
                <a:effectLst/>
                <a:latin typeface="Times New Roman" panose="02020603050405020304" pitchFamily="18" charset="0"/>
                <a:ea typeface="Calibri" panose="020F0502020204030204" pitchFamily="34" charset="0"/>
              </a:rPr>
              <a:t>Rebound Hammer Test: </a:t>
            </a:r>
            <a:r>
              <a:rPr lang="en-US" sz="1600" spc="-5" dirty="0">
                <a:solidFill>
                  <a:srgbClr val="000000"/>
                </a:solidFill>
                <a:effectLst/>
                <a:latin typeface="Times New Roman" panose="02020603050405020304" pitchFamily="18" charset="0"/>
                <a:ea typeface="Calibri" panose="020F0502020204030204" pitchFamily="34" charset="0"/>
              </a:rPr>
              <a:t>Upon impact with the concrete surface, the rebounded hammer records a rebound number which presents an indication of strength properties by referencing established empirical correlations between strength properties of concrete (compressive and flexural) and the rebound number.</a:t>
            </a:r>
          </a:p>
          <a:p>
            <a:pPr marL="285750" indent="-285750" algn="just" eaLnBrk="1" hangingPunct="1">
              <a:buFont typeface="Arial" panose="020B0604020202020204" pitchFamily="34" charset="0"/>
              <a:buChar char="•"/>
            </a:pPr>
            <a:endParaRPr lang="en-US" sz="1600" b="1" spc="-5" dirty="0">
              <a:solidFill>
                <a:srgbClr val="000000"/>
              </a:solidFill>
              <a:effectLst/>
              <a:latin typeface="Times New Roman" panose="02020603050405020304" pitchFamily="18" charset="0"/>
              <a:ea typeface="Times New Roman" panose="02020603050405020304" pitchFamily="18" charset="0"/>
            </a:endParaRPr>
          </a:p>
          <a:p>
            <a:pPr marL="285750" indent="-285750" algn="just" eaLnBrk="1" hangingPunct="1">
              <a:buFont typeface="Arial" panose="020B0604020202020204" pitchFamily="34" charset="0"/>
              <a:buChar char="•"/>
            </a:pPr>
            <a:r>
              <a:rPr lang="en-US" sz="1600" b="1" spc="-5" dirty="0">
                <a:solidFill>
                  <a:srgbClr val="000000"/>
                </a:solidFill>
                <a:latin typeface="Times New Roman" panose="02020603050405020304" pitchFamily="18" charset="0"/>
                <a:ea typeface="Times New Roman" panose="02020603050405020304" pitchFamily="18" charset="0"/>
              </a:rPr>
              <a:t>Compression Test: </a:t>
            </a:r>
            <a:r>
              <a:rPr lang="en-US" sz="1600" spc="-5" dirty="0">
                <a:solidFill>
                  <a:srgbClr val="000000"/>
                </a:solidFill>
                <a:latin typeface="Times New Roman" panose="02020603050405020304" pitchFamily="18" charset="0"/>
                <a:ea typeface="Times New Roman" panose="02020603050405020304" pitchFamily="18" charset="0"/>
              </a:rPr>
              <a:t>Concrete samples were subjected to compression tests to ascertain their compressive strength.</a:t>
            </a:r>
          </a:p>
          <a:p>
            <a:pPr algn="just" eaLnBrk="1" hangingPunct="1"/>
            <a:endParaRPr lang="tr-TR" sz="1800" b="1" spc="-5" dirty="0">
              <a:solidFill>
                <a:srgbClr val="000000"/>
              </a:solidFill>
              <a:effectLst/>
              <a:latin typeface="Times New Roman" panose="02020603050405020304" pitchFamily="18" charset="0"/>
              <a:ea typeface="Times New Roman" panose="02020603050405020304" pitchFamily="18" charset="0"/>
            </a:endParaRPr>
          </a:p>
          <a:p>
            <a:pPr algn="just" eaLnBrk="1" hangingPunct="1"/>
            <a:endParaRPr lang="tr-TR" altLang="tr-TR" dirty="0">
              <a:latin typeface="Times New Roman" panose="02020603050405020304" pitchFamily="18" charset="0"/>
              <a:cs typeface="Times New Roman" panose="02020603050405020304" pitchFamily="18" charset="0"/>
            </a:endParaRPr>
          </a:p>
        </p:txBody>
      </p:sp>
      <p:sp>
        <p:nvSpPr>
          <p:cNvPr id="23" name="Text Box 248"/>
          <p:cNvSpPr txBox="1">
            <a:spLocks noChangeArrowheads="1"/>
          </p:cNvSpPr>
          <p:nvPr/>
        </p:nvSpPr>
        <p:spPr bwMode="auto">
          <a:xfrm>
            <a:off x="15072501" y="6131656"/>
            <a:ext cx="4724405" cy="9603266"/>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88976" tIns="188976" rIns="188976" bIns="188976"/>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sz="2000" b="1" dirty="0">
                <a:effectLst/>
                <a:latin typeface="Times New Roman" panose="02020603050405020304" pitchFamily="18" charset="0"/>
                <a:ea typeface="Calibri" panose="020F0502020204030204" pitchFamily="34" charset="0"/>
              </a:rPr>
              <a:t>Slump Test Result</a:t>
            </a:r>
          </a:p>
          <a:p>
            <a:pPr eaLnBrk="1" hangingPunct="1"/>
            <a:endParaRPr lang="en-US" sz="2000" b="1" dirty="0">
              <a:latin typeface="Times New Roman" panose="02020603050405020304" pitchFamily="18" charset="0"/>
              <a:ea typeface="Calibri" panose="020F0502020204030204" pitchFamily="34" charset="0"/>
            </a:endParaRPr>
          </a:p>
          <a:p>
            <a:pPr eaLnBrk="1" hangingPunct="1"/>
            <a:endParaRPr lang="en-US" sz="2000" b="1" dirty="0">
              <a:effectLst/>
              <a:latin typeface="Times New Roman" panose="02020603050405020304" pitchFamily="18" charset="0"/>
              <a:ea typeface="Calibri" panose="020F0502020204030204" pitchFamily="34" charset="0"/>
            </a:endParaRPr>
          </a:p>
          <a:p>
            <a:pPr eaLnBrk="1" hangingPunct="1"/>
            <a:endParaRPr lang="en-US" sz="2000" b="1" dirty="0">
              <a:latin typeface="Times New Roman" panose="02020603050405020304" pitchFamily="18" charset="0"/>
              <a:ea typeface="Calibri" panose="020F0502020204030204" pitchFamily="34" charset="0"/>
            </a:endParaRPr>
          </a:p>
          <a:p>
            <a:pPr eaLnBrk="1" hangingPunct="1"/>
            <a:endParaRPr lang="tr-TR" sz="2000" b="1" dirty="0">
              <a:effectLst/>
              <a:latin typeface="Times New Roman" panose="02020603050405020304" pitchFamily="18" charset="0"/>
              <a:ea typeface="Calibri" panose="020F0502020204030204" pitchFamily="34" charset="0"/>
            </a:endParaRPr>
          </a:p>
          <a:p>
            <a:pPr eaLnBrk="1" hangingPunct="1"/>
            <a:endParaRPr lang="en-US" sz="2000" b="1" dirty="0">
              <a:latin typeface="Times New Roman" panose="02020603050405020304" pitchFamily="18" charset="0"/>
              <a:ea typeface="Calibri" panose="020F0502020204030204" pitchFamily="34" charset="0"/>
            </a:endParaRPr>
          </a:p>
          <a:p>
            <a:pPr eaLnBrk="1" hangingPunct="1"/>
            <a:endParaRPr lang="en-US" sz="2000" b="1" dirty="0">
              <a:effectLst/>
              <a:latin typeface="Times New Roman" panose="02020603050405020304" pitchFamily="18" charset="0"/>
              <a:ea typeface="Calibri" panose="020F0502020204030204" pitchFamily="34" charset="0"/>
            </a:endParaRPr>
          </a:p>
          <a:p>
            <a:pPr eaLnBrk="1" hangingPunct="1"/>
            <a:endParaRPr lang="en-US" sz="2000" b="1" dirty="0">
              <a:latin typeface="Times New Roman" panose="02020603050405020304" pitchFamily="18" charset="0"/>
              <a:ea typeface="Calibri" panose="020F0502020204030204" pitchFamily="34" charset="0"/>
            </a:endParaRPr>
          </a:p>
          <a:p>
            <a:pPr eaLnBrk="1" hangingPunct="1"/>
            <a:endParaRPr lang="en-US" sz="2000" b="1" dirty="0">
              <a:latin typeface="Times New Roman" panose="02020603050405020304" pitchFamily="18" charset="0"/>
              <a:ea typeface="Calibri" panose="020F0502020204030204" pitchFamily="34" charset="0"/>
            </a:endParaRPr>
          </a:p>
          <a:p>
            <a:pPr eaLnBrk="1" hangingPunct="1"/>
            <a:endParaRPr lang="en-US" sz="2000" b="1" dirty="0">
              <a:effectLst/>
              <a:latin typeface="Times New Roman" panose="02020603050405020304" pitchFamily="18" charset="0"/>
              <a:ea typeface="Calibri" panose="020F0502020204030204" pitchFamily="34" charset="0"/>
            </a:endParaRPr>
          </a:p>
          <a:p>
            <a:pPr eaLnBrk="1" hangingPunct="1"/>
            <a:endParaRPr lang="en-US" sz="2000" b="1" dirty="0">
              <a:effectLst/>
              <a:latin typeface="Times New Roman" panose="02020603050405020304" pitchFamily="18" charset="0"/>
              <a:ea typeface="Calibri" panose="020F0502020204030204" pitchFamily="34" charset="0"/>
            </a:endParaRPr>
          </a:p>
          <a:p>
            <a:pPr eaLnBrk="1" hangingPunct="1"/>
            <a:endParaRPr lang="en-US" sz="2000" b="1" dirty="0">
              <a:effectLst/>
              <a:latin typeface="Times New Roman" panose="02020603050405020304" pitchFamily="18" charset="0"/>
              <a:ea typeface="Calibri" panose="020F0502020204030204" pitchFamily="34" charset="0"/>
            </a:endParaRPr>
          </a:p>
          <a:p>
            <a:pPr eaLnBrk="1" hangingPunct="1"/>
            <a:r>
              <a:rPr lang="en-US" sz="2000" b="1" dirty="0">
                <a:effectLst/>
                <a:latin typeface="Times New Roman" panose="02020603050405020304" pitchFamily="18" charset="0"/>
                <a:ea typeface="Calibri" panose="020F0502020204030204" pitchFamily="34" charset="0"/>
              </a:rPr>
              <a:t>7-day Test Results</a:t>
            </a:r>
          </a:p>
          <a:p>
            <a:pPr eaLnBrk="1" hangingPunct="1"/>
            <a:endParaRPr lang="tr-TR" sz="2000" b="1" dirty="0">
              <a:effectLst/>
              <a:latin typeface="Times New Roman" panose="02020603050405020304" pitchFamily="18" charset="0"/>
              <a:ea typeface="Calibri" panose="020F0502020204030204" pitchFamily="34" charset="0"/>
            </a:endParaRPr>
          </a:p>
          <a:p>
            <a:pPr eaLnBrk="1" hangingPunct="1"/>
            <a:endParaRPr lang="en-US" sz="2000" b="1" dirty="0">
              <a:effectLst/>
              <a:latin typeface="Times New Roman" panose="02020603050405020304" pitchFamily="18" charset="0"/>
              <a:ea typeface="Calibri" panose="020F0502020204030204" pitchFamily="34" charset="0"/>
            </a:endParaRPr>
          </a:p>
          <a:p>
            <a:pPr eaLnBrk="1" hangingPunct="1"/>
            <a:endParaRPr lang="en-US" sz="2000" b="1" dirty="0">
              <a:latin typeface="Times New Roman" panose="02020603050405020304" pitchFamily="18" charset="0"/>
              <a:ea typeface="Calibri" panose="020F0502020204030204" pitchFamily="34" charset="0"/>
            </a:endParaRPr>
          </a:p>
          <a:p>
            <a:pPr eaLnBrk="1" hangingPunct="1"/>
            <a:endParaRPr lang="en-US" sz="2000" b="1" dirty="0">
              <a:effectLst/>
              <a:latin typeface="Times New Roman" panose="02020603050405020304" pitchFamily="18" charset="0"/>
              <a:ea typeface="Calibri" panose="020F0502020204030204" pitchFamily="34" charset="0"/>
            </a:endParaRPr>
          </a:p>
          <a:p>
            <a:pPr eaLnBrk="1" hangingPunct="1"/>
            <a:endParaRPr lang="en-US" sz="2000" b="1" dirty="0">
              <a:latin typeface="Times New Roman" panose="02020603050405020304" pitchFamily="18" charset="0"/>
              <a:ea typeface="Calibri" panose="020F0502020204030204" pitchFamily="34" charset="0"/>
            </a:endParaRPr>
          </a:p>
          <a:p>
            <a:pPr eaLnBrk="1" hangingPunct="1"/>
            <a:endParaRPr lang="en-US" sz="2000" b="1" dirty="0">
              <a:effectLst/>
              <a:latin typeface="Times New Roman" panose="02020603050405020304" pitchFamily="18" charset="0"/>
              <a:ea typeface="Calibri" panose="020F0502020204030204" pitchFamily="34" charset="0"/>
            </a:endParaRPr>
          </a:p>
          <a:p>
            <a:pPr eaLnBrk="1" hangingPunct="1"/>
            <a:r>
              <a:rPr lang="en-US" sz="2000" b="1" dirty="0">
                <a:effectLst/>
                <a:latin typeface="Times New Roman" panose="02020603050405020304" pitchFamily="18" charset="0"/>
                <a:ea typeface="Calibri" panose="020F0502020204030204" pitchFamily="34" charset="0"/>
              </a:rPr>
              <a:t>28-day Test Results</a:t>
            </a:r>
            <a:r>
              <a:rPr lang="tr-TR" sz="2000" b="1" dirty="0">
                <a:effectLst/>
                <a:latin typeface="Times New Roman" panose="02020603050405020304" pitchFamily="18" charset="0"/>
                <a:ea typeface="Calibri" panose="020F0502020204030204" pitchFamily="34" charset="0"/>
              </a:rPr>
              <a:t> </a:t>
            </a:r>
            <a:endParaRPr lang="en-US" sz="2000" b="1" dirty="0">
              <a:effectLst/>
              <a:latin typeface="Times New Roman" panose="02020603050405020304" pitchFamily="18" charset="0"/>
              <a:ea typeface="Calibri" panose="020F0502020204030204" pitchFamily="34" charset="0"/>
            </a:endParaRPr>
          </a:p>
          <a:p>
            <a:pPr eaLnBrk="1" hangingPunct="1"/>
            <a:endParaRPr lang="en-US" sz="2000" b="1" dirty="0">
              <a:latin typeface="Times New Roman" panose="02020603050405020304" pitchFamily="18" charset="0"/>
              <a:ea typeface="Calibri" panose="020F0502020204030204" pitchFamily="34" charset="0"/>
            </a:endParaRPr>
          </a:p>
          <a:p>
            <a:pPr eaLnBrk="1" hangingPunct="1"/>
            <a:endParaRPr lang="tr-TR" sz="2000" b="1" dirty="0">
              <a:effectLst/>
              <a:latin typeface="Times New Roman" panose="02020603050405020304" pitchFamily="18" charset="0"/>
              <a:ea typeface="Calibri" panose="020F0502020204030204" pitchFamily="34" charset="0"/>
            </a:endParaRPr>
          </a:p>
          <a:p>
            <a:pPr eaLnBrk="1" hangingPunct="1"/>
            <a:endParaRPr lang="tr-TR" altLang="tr-TR" sz="2000" dirty="0">
              <a:latin typeface="Times New Roman" panose="02020603050405020304" pitchFamily="18" charset="0"/>
              <a:cs typeface="Times New Roman" panose="02020603050405020304" pitchFamily="18" charset="0"/>
            </a:endParaRPr>
          </a:p>
        </p:txBody>
      </p:sp>
      <p:sp>
        <p:nvSpPr>
          <p:cNvPr id="24" name="Text Box 248"/>
          <p:cNvSpPr txBox="1">
            <a:spLocks noChangeArrowheads="1"/>
          </p:cNvSpPr>
          <p:nvPr/>
        </p:nvSpPr>
        <p:spPr bwMode="auto">
          <a:xfrm>
            <a:off x="20157194" y="6131658"/>
            <a:ext cx="4724405" cy="9018664"/>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88976" tIns="188976" rIns="188976" bIns="188976"/>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just" eaLnBrk="1" hangingPunct="1"/>
            <a:endParaRPr lang="tr-TR" altLang="tr-TR" dirty="0">
              <a:latin typeface="Times New Roman" panose="02020603050405020304" pitchFamily="18" charset="0"/>
              <a:cs typeface="Times New Roman" panose="02020603050405020304" pitchFamily="18" charset="0"/>
            </a:endParaRPr>
          </a:p>
          <a:p>
            <a:pPr algn="just" eaLnBrk="1" hangingPunct="1"/>
            <a:endParaRPr lang="tr-TR" altLang="tr-TR" dirty="0">
              <a:latin typeface="Times New Roman" panose="02020603050405020304" pitchFamily="18" charset="0"/>
              <a:cs typeface="Times New Roman" panose="02020603050405020304" pitchFamily="18" charset="0"/>
            </a:endParaRPr>
          </a:p>
          <a:p>
            <a:pPr algn="just" eaLnBrk="1" hangingPunct="1"/>
            <a:endParaRPr lang="tr-TR" altLang="tr-TR" dirty="0">
              <a:latin typeface="Times New Roman" panose="02020603050405020304" pitchFamily="18" charset="0"/>
              <a:cs typeface="Times New Roman" panose="02020603050405020304" pitchFamily="18" charset="0"/>
            </a:endParaRPr>
          </a:p>
          <a:p>
            <a:pPr algn="just" eaLnBrk="1" hangingPunct="1"/>
            <a:endParaRPr lang="tr-TR" altLang="tr-TR" dirty="0">
              <a:latin typeface="Times New Roman" panose="02020603050405020304" pitchFamily="18" charset="0"/>
              <a:cs typeface="Times New Roman" panose="02020603050405020304" pitchFamily="18" charset="0"/>
            </a:endParaRPr>
          </a:p>
          <a:p>
            <a:pPr algn="just" eaLnBrk="1" hangingPunct="1"/>
            <a:endParaRPr lang="tr-TR" altLang="tr-TR" dirty="0">
              <a:latin typeface="Times New Roman" panose="02020603050405020304" pitchFamily="18" charset="0"/>
              <a:cs typeface="Times New Roman" panose="02020603050405020304" pitchFamily="18" charset="0"/>
            </a:endParaRPr>
          </a:p>
          <a:p>
            <a:pPr algn="just" eaLnBrk="1" hangingPunct="1"/>
            <a:endParaRPr lang="tr-TR" altLang="tr-TR" dirty="0">
              <a:latin typeface="Times New Roman" panose="02020603050405020304" pitchFamily="18" charset="0"/>
              <a:cs typeface="Times New Roman" panose="02020603050405020304" pitchFamily="18" charset="0"/>
            </a:endParaRPr>
          </a:p>
          <a:p>
            <a:pPr algn="just" eaLnBrk="1" hangingPunct="1"/>
            <a:endParaRPr lang="tr-TR" altLang="tr-TR" dirty="0">
              <a:latin typeface="Times New Roman" panose="02020603050405020304" pitchFamily="18" charset="0"/>
              <a:cs typeface="Times New Roman" panose="02020603050405020304" pitchFamily="18" charset="0"/>
            </a:endParaRPr>
          </a:p>
          <a:p>
            <a:pPr algn="just" eaLnBrk="1" hangingPunct="1"/>
            <a:endParaRPr lang="tr-TR" altLang="tr-TR" dirty="0">
              <a:latin typeface="Times New Roman" panose="02020603050405020304" pitchFamily="18" charset="0"/>
              <a:cs typeface="Times New Roman" panose="02020603050405020304" pitchFamily="18" charset="0"/>
            </a:endParaRPr>
          </a:p>
          <a:p>
            <a:pPr algn="just" eaLnBrk="1" hangingPunct="1"/>
            <a:endParaRPr lang="tr-TR" altLang="tr-TR" dirty="0">
              <a:latin typeface="Times New Roman" panose="02020603050405020304" pitchFamily="18" charset="0"/>
              <a:cs typeface="Times New Roman" panose="02020603050405020304" pitchFamily="18" charset="0"/>
            </a:endParaRPr>
          </a:p>
          <a:p>
            <a:pPr algn="just" eaLnBrk="1" hangingPunct="1"/>
            <a:endParaRPr lang="tr-TR" altLang="tr-TR" dirty="0">
              <a:latin typeface="Times New Roman" panose="02020603050405020304" pitchFamily="18" charset="0"/>
              <a:cs typeface="Times New Roman" panose="02020603050405020304" pitchFamily="18" charset="0"/>
            </a:endParaRPr>
          </a:p>
          <a:p>
            <a:pPr algn="ctr" eaLnBrk="1" hangingPunct="1"/>
            <a:r>
              <a:rPr lang="en-US" sz="1800" b="0" dirty="0">
                <a:solidFill>
                  <a:srgbClr val="000000"/>
                </a:solidFill>
                <a:effectLst/>
                <a:latin typeface="Times New Roman" panose="02020603050405020304" pitchFamily="18" charset="0"/>
                <a:ea typeface="Calibri" panose="020F0502020204030204" pitchFamily="34" charset="0"/>
              </a:rPr>
              <a:t>Deformed shape of 7-day specimens after compression test</a:t>
            </a:r>
            <a:endParaRPr lang="tr-TR" sz="1800" b="1" dirty="0">
              <a:solidFill>
                <a:srgbClr val="000000"/>
              </a:solidFill>
              <a:effectLst/>
              <a:latin typeface="Times New Roman" panose="02020603050405020304" pitchFamily="18" charset="0"/>
              <a:ea typeface="Calibri" panose="020F0502020204030204" pitchFamily="34" charset="0"/>
            </a:endParaRPr>
          </a:p>
          <a:p>
            <a:pPr algn="just" eaLnBrk="1" hangingPunct="1"/>
            <a:endParaRPr lang="tr-TR" altLang="tr-TR" dirty="0">
              <a:latin typeface="Times New Roman" panose="02020603050405020304" pitchFamily="18" charset="0"/>
              <a:cs typeface="Times New Roman" panose="02020603050405020304" pitchFamily="18" charset="0"/>
            </a:endParaRPr>
          </a:p>
          <a:p>
            <a:pPr algn="just" eaLnBrk="1" hangingPunct="1"/>
            <a:endParaRPr lang="tr-TR" altLang="tr-TR" dirty="0">
              <a:latin typeface="Times New Roman" panose="02020603050405020304" pitchFamily="18" charset="0"/>
              <a:cs typeface="Times New Roman" panose="02020603050405020304" pitchFamily="18" charset="0"/>
            </a:endParaRPr>
          </a:p>
          <a:p>
            <a:pPr algn="just" eaLnBrk="1" hangingPunct="1"/>
            <a:endParaRPr lang="tr-TR" altLang="tr-TR" dirty="0">
              <a:latin typeface="Times New Roman" panose="02020603050405020304" pitchFamily="18" charset="0"/>
              <a:cs typeface="Times New Roman" panose="02020603050405020304" pitchFamily="18" charset="0"/>
            </a:endParaRPr>
          </a:p>
          <a:p>
            <a:pPr algn="just" eaLnBrk="1" hangingPunct="1"/>
            <a:endParaRPr lang="tr-TR" altLang="tr-TR" dirty="0">
              <a:latin typeface="Times New Roman" panose="02020603050405020304" pitchFamily="18" charset="0"/>
              <a:cs typeface="Times New Roman" panose="02020603050405020304" pitchFamily="18" charset="0"/>
            </a:endParaRPr>
          </a:p>
          <a:p>
            <a:pPr algn="just" eaLnBrk="1" hangingPunct="1"/>
            <a:endParaRPr lang="tr-TR" altLang="tr-TR" dirty="0">
              <a:latin typeface="Times New Roman" panose="02020603050405020304" pitchFamily="18" charset="0"/>
              <a:cs typeface="Times New Roman" panose="02020603050405020304" pitchFamily="18" charset="0"/>
            </a:endParaRPr>
          </a:p>
          <a:p>
            <a:pPr algn="just" eaLnBrk="1" hangingPunct="1"/>
            <a:endParaRPr lang="tr-TR" altLang="tr-TR" dirty="0">
              <a:latin typeface="Times New Roman" panose="02020603050405020304" pitchFamily="18" charset="0"/>
              <a:cs typeface="Times New Roman" panose="02020603050405020304" pitchFamily="18" charset="0"/>
            </a:endParaRPr>
          </a:p>
          <a:p>
            <a:pPr algn="just" eaLnBrk="1" hangingPunct="1"/>
            <a:endParaRPr lang="tr-TR" altLang="tr-TR" dirty="0">
              <a:latin typeface="Times New Roman" panose="02020603050405020304" pitchFamily="18" charset="0"/>
              <a:cs typeface="Times New Roman" panose="02020603050405020304" pitchFamily="18" charset="0"/>
            </a:endParaRPr>
          </a:p>
          <a:p>
            <a:pPr algn="ctr" eaLnBrk="1" hangingPunct="1"/>
            <a:r>
              <a:rPr lang="en-US" sz="1800" dirty="0">
                <a:effectLst/>
                <a:latin typeface="Times New Roman" panose="02020603050405020304" pitchFamily="18" charset="0"/>
                <a:ea typeface="Calibri" panose="020F0502020204030204" pitchFamily="34" charset="0"/>
              </a:rPr>
              <a:t>Deformed shape of 28-day cube samples after compression test which were exposed to high temperature.</a:t>
            </a:r>
            <a:endParaRPr lang="tr-TR" altLang="tr-TR" dirty="0">
              <a:latin typeface="Times New Roman" panose="02020603050405020304" pitchFamily="18" charset="0"/>
              <a:cs typeface="Times New Roman" panose="02020603050405020304" pitchFamily="18" charset="0"/>
            </a:endParaRPr>
          </a:p>
        </p:txBody>
      </p:sp>
      <p:sp>
        <p:nvSpPr>
          <p:cNvPr id="26" name="Text Box 248"/>
          <p:cNvSpPr txBox="1">
            <a:spLocks noChangeArrowheads="1"/>
          </p:cNvSpPr>
          <p:nvPr/>
        </p:nvSpPr>
        <p:spPr bwMode="auto">
          <a:xfrm>
            <a:off x="19146957" y="16061464"/>
            <a:ext cx="5669286" cy="19600135"/>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88976" tIns="188976" rIns="188976" bIns="188976"/>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342900" lvl="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7-day and 28-day specimens exhibited similar performance in terms of ultrasonic pulse velocity. However, it is clear to see that specimens which were exposed to high temperature had substantially lower ultrasonic pulse velocities. This is another indication that the effect of high temperature causes deterioration in the internal structure of the concrete. It is observed that the 7-day UPV results are higher than the 28-day UPV results. However, the 28-day compressive strength of the concrete was significantly higher for the cube samples. This shows that the obtained UPV value is not always correlated with the compressive strength.</a:t>
            </a:r>
          </a:p>
          <a:p>
            <a:pPr marL="342900" lvl="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The effect of high temperature or normal temperature for 7 days or 28 days does not proportionally affect the rebound number. This indicates that the rebound hammer test alone is not sufficient to evaluate the strength or durability properties of concrete, except for surface hardness.</a:t>
            </a:r>
          </a:p>
          <a:p>
            <a:pPr marL="342900" indent="-342900" algn="jus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endParaRPr>
          </a:p>
          <a:p>
            <a:pPr marL="342900"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Interestingly, the 7-day cylinder samples achieved higher compressive strength than the 28-day cylinder samples under normal temperature. It is thought that this is due to the concrete not being well placed in these molds. Apart from that, the cylinder sample under the influence of high temperature showed lower performance than both normal 7-day and 28-day samples, as expected.</a:t>
            </a:r>
            <a:endParaRPr lang="tr-TR" sz="2400" dirty="0">
              <a:effectLst/>
              <a:latin typeface="Times New Roman" panose="02020603050405020304" pitchFamily="18" charset="0"/>
              <a:ea typeface="Calibri" panose="020F0502020204030204" pitchFamily="34" charset="0"/>
            </a:endParaRPr>
          </a:p>
          <a:p>
            <a:pPr marL="342900" lvl="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rPr>
              <a:t>28-day concrete samples under normal temperature reached higher compressive strength than both normal 7-day specimens and 28-day specimens under the influence of high temperatures. In addition, 28-day concrete samples which were exposed to high temperature has 26% lower compressive strength than normal 28-day concrete and 2% lower than 7-day normal concrete</a:t>
            </a:r>
            <a:endParaRPr lang="tr-TR" sz="2400" dirty="0">
              <a:latin typeface="Times New Roman" panose="02020603050405020304" pitchFamily="18" charset="0"/>
              <a:cs typeface="Times New Roman" panose="02020603050405020304" pitchFamily="18" charset="0"/>
            </a:endParaRPr>
          </a:p>
        </p:txBody>
      </p:sp>
      <p:sp>
        <p:nvSpPr>
          <p:cNvPr id="28" name="Text Box 130"/>
          <p:cNvSpPr txBox="1">
            <a:spLocks noChangeArrowheads="1"/>
          </p:cNvSpPr>
          <p:nvPr/>
        </p:nvSpPr>
        <p:spPr bwMode="auto">
          <a:xfrm>
            <a:off x="4265390" y="5091094"/>
            <a:ext cx="4762817" cy="1149348"/>
          </a:xfrm>
          <a:prstGeom prst="rect">
            <a:avLst/>
          </a:prstGeom>
          <a:noFill/>
          <a:ln w="9525">
            <a:noFill/>
            <a:prstDash val="sysDot"/>
            <a:miter lim="800000"/>
            <a:headEnd/>
            <a:tailEnd/>
          </a:ln>
        </p:spPr>
        <p:txBody>
          <a:bodyPr wrap="none" lIns="599999" tIns="599999" rIns="599999" bIns="599999" anchor="ctr" anchorCtr="1"/>
          <a:lstStyle/>
          <a:p>
            <a:pPr defTabSz="11520958">
              <a:defRPr/>
            </a:pPr>
            <a:r>
              <a:rPr lang="en-US" sz="3600" b="1" dirty="0">
                <a:effectLst>
                  <a:outerShdw blurRad="38100" dist="38100" dir="2700000" algn="tl">
                    <a:srgbClr val="000000">
                      <a:alpha val="43137"/>
                    </a:srgbClr>
                  </a:outerShdw>
                </a:effectLst>
                <a:cs typeface="Arial" pitchFamily="34" charset="0"/>
              </a:rPr>
              <a:t>INTRODUCTION</a:t>
            </a:r>
          </a:p>
        </p:txBody>
      </p:sp>
      <p:sp>
        <p:nvSpPr>
          <p:cNvPr id="29" name="Text Box 130"/>
          <p:cNvSpPr txBox="1">
            <a:spLocks noChangeArrowheads="1"/>
          </p:cNvSpPr>
          <p:nvPr/>
        </p:nvSpPr>
        <p:spPr bwMode="auto">
          <a:xfrm>
            <a:off x="8743754" y="5107788"/>
            <a:ext cx="6613201" cy="1149348"/>
          </a:xfrm>
          <a:prstGeom prst="rect">
            <a:avLst/>
          </a:prstGeom>
          <a:noFill/>
          <a:ln w="9525">
            <a:noFill/>
            <a:prstDash val="sysDot"/>
            <a:miter lim="800000"/>
            <a:headEnd/>
            <a:tailEnd/>
          </a:ln>
        </p:spPr>
        <p:txBody>
          <a:bodyPr wrap="none" lIns="599999" tIns="599999" rIns="599999" bIns="599999" anchor="ctr" anchorCtr="1"/>
          <a:lstStyle/>
          <a:p>
            <a:pPr defTabSz="11520958">
              <a:defRPr/>
            </a:pPr>
            <a:r>
              <a:rPr lang="tr-TR" sz="3600" b="1" dirty="0">
                <a:effectLst>
                  <a:outerShdw blurRad="38100" dist="38100" dir="2700000" algn="tl">
                    <a:srgbClr val="000000">
                      <a:alpha val="43137"/>
                    </a:srgbClr>
                  </a:outerShdw>
                </a:effectLst>
                <a:cs typeface="Arial" pitchFamily="34" charset="0"/>
              </a:rPr>
              <a:t>MATERIALS &amp; METHODS</a:t>
            </a:r>
            <a:endParaRPr lang="en-US" sz="3600" b="1" dirty="0">
              <a:effectLst>
                <a:outerShdw blurRad="38100" dist="38100" dir="2700000" algn="tl">
                  <a:srgbClr val="000000">
                    <a:alpha val="43137"/>
                  </a:srgbClr>
                </a:outerShdw>
              </a:effectLst>
              <a:cs typeface="Arial" pitchFamily="34" charset="0"/>
            </a:endParaRPr>
          </a:p>
        </p:txBody>
      </p:sp>
      <p:sp>
        <p:nvSpPr>
          <p:cNvPr id="30" name="Text Box 130"/>
          <p:cNvSpPr txBox="1">
            <a:spLocks noChangeArrowheads="1"/>
          </p:cNvSpPr>
          <p:nvPr/>
        </p:nvSpPr>
        <p:spPr bwMode="auto">
          <a:xfrm>
            <a:off x="17045706" y="4984201"/>
            <a:ext cx="6092264" cy="1377551"/>
          </a:xfrm>
          <a:prstGeom prst="rect">
            <a:avLst/>
          </a:prstGeom>
          <a:noFill/>
          <a:ln w="9525">
            <a:noFill/>
            <a:prstDash val="sysDot"/>
            <a:miter lim="800000"/>
            <a:headEnd/>
            <a:tailEnd/>
          </a:ln>
        </p:spPr>
        <p:txBody>
          <a:bodyPr wrap="none" lIns="599999" tIns="599999" rIns="599999" bIns="599999" anchor="ctr" anchorCtr="1"/>
          <a:lstStyle/>
          <a:p>
            <a:pPr defTabSz="11520958">
              <a:defRPr/>
            </a:pPr>
            <a:r>
              <a:rPr lang="tr-TR" sz="4000" b="1" dirty="0">
                <a:effectLst>
                  <a:outerShdw blurRad="38100" dist="38100" dir="2700000" algn="tl">
                    <a:srgbClr val="000000">
                      <a:alpha val="43137"/>
                    </a:srgbClr>
                  </a:outerShdw>
                </a:effectLst>
                <a:cs typeface="Arial" pitchFamily="34" charset="0"/>
              </a:rPr>
              <a:t>RESULTS &amp; DISCUSSIONS</a:t>
            </a:r>
            <a:endParaRPr lang="en-US" sz="4000" b="1" dirty="0">
              <a:effectLst>
                <a:outerShdw blurRad="38100" dist="38100" dir="2700000" algn="tl">
                  <a:srgbClr val="000000">
                    <a:alpha val="43137"/>
                  </a:srgbClr>
                </a:outerShdw>
              </a:effectLst>
              <a:cs typeface="Arial" pitchFamily="34" charset="0"/>
            </a:endParaRPr>
          </a:p>
        </p:txBody>
      </p:sp>
      <p:sp>
        <p:nvSpPr>
          <p:cNvPr id="31" name="Text Box 130"/>
          <p:cNvSpPr txBox="1">
            <a:spLocks noChangeArrowheads="1"/>
          </p:cNvSpPr>
          <p:nvPr/>
        </p:nvSpPr>
        <p:spPr bwMode="auto">
          <a:xfrm>
            <a:off x="148399" y="5017218"/>
            <a:ext cx="3744994" cy="1149348"/>
          </a:xfrm>
          <a:prstGeom prst="rect">
            <a:avLst/>
          </a:prstGeom>
          <a:noFill/>
          <a:ln w="9525">
            <a:noFill/>
            <a:prstDash val="sysDot"/>
            <a:miter lim="800000"/>
            <a:headEnd/>
            <a:tailEnd/>
          </a:ln>
        </p:spPr>
        <p:txBody>
          <a:bodyPr wrap="none" lIns="599999" tIns="599999" rIns="599999" bIns="599999" anchor="ctr" anchorCtr="1"/>
          <a:lstStyle/>
          <a:p>
            <a:pPr defTabSz="11520958">
              <a:defRPr/>
            </a:pPr>
            <a:r>
              <a:rPr lang="tr-TR" sz="3600" b="1" dirty="0">
                <a:effectLst>
                  <a:outerShdw blurRad="38100" dist="38100" dir="2700000" algn="tl">
                    <a:srgbClr val="000000">
                      <a:alpha val="43137"/>
                    </a:srgbClr>
                  </a:outerShdw>
                </a:effectLst>
                <a:cs typeface="Arial" pitchFamily="34" charset="0"/>
              </a:rPr>
              <a:t>ABSTRACT</a:t>
            </a:r>
            <a:endParaRPr lang="en-US" sz="3600" b="1" dirty="0">
              <a:effectLst>
                <a:outerShdw blurRad="38100" dist="38100" dir="2700000" algn="tl">
                  <a:srgbClr val="000000">
                    <a:alpha val="43137"/>
                  </a:srgbClr>
                </a:outerShdw>
              </a:effectLst>
              <a:cs typeface="Arial" pitchFamily="34" charset="0"/>
            </a:endParaRPr>
          </a:p>
        </p:txBody>
      </p:sp>
      <p:sp>
        <p:nvSpPr>
          <p:cNvPr id="32" name="Text Box 130"/>
          <p:cNvSpPr txBox="1">
            <a:spLocks noChangeArrowheads="1"/>
          </p:cNvSpPr>
          <p:nvPr/>
        </p:nvSpPr>
        <p:spPr bwMode="auto">
          <a:xfrm>
            <a:off x="19445216" y="15121936"/>
            <a:ext cx="4858084" cy="1149348"/>
          </a:xfrm>
          <a:prstGeom prst="rect">
            <a:avLst/>
          </a:prstGeom>
          <a:noFill/>
          <a:ln w="9525">
            <a:noFill/>
            <a:prstDash val="sysDot"/>
            <a:miter lim="800000"/>
            <a:headEnd/>
            <a:tailEnd/>
          </a:ln>
        </p:spPr>
        <p:txBody>
          <a:bodyPr wrap="none" lIns="599999" tIns="599999" rIns="599999" bIns="599999" anchor="ctr" anchorCtr="1"/>
          <a:lstStyle/>
          <a:p>
            <a:pPr defTabSz="11520958">
              <a:defRPr/>
            </a:pPr>
            <a:r>
              <a:rPr lang="tr-TR" sz="3600" b="1" dirty="0">
                <a:effectLst>
                  <a:outerShdw blurRad="38100" dist="38100" dir="2700000" algn="tl">
                    <a:srgbClr val="000000">
                      <a:alpha val="43137"/>
                    </a:srgbClr>
                  </a:outerShdw>
                </a:effectLst>
                <a:cs typeface="Arial" pitchFamily="34" charset="0"/>
              </a:rPr>
              <a:t>CONCLUSION</a:t>
            </a:r>
            <a:endParaRPr lang="en-US" sz="3600" b="1" dirty="0">
              <a:effectLst>
                <a:outerShdw blurRad="38100" dist="38100" dir="2700000" algn="tl">
                  <a:srgbClr val="000000">
                    <a:alpha val="43137"/>
                  </a:srgbClr>
                </a:outerShdw>
              </a:effectLst>
              <a:cs typeface="Arial" pitchFamily="34" charset="0"/>
            </a:endParaRPr>
          </a:p>
        </p:txBody>
      </p:sp>
      <p:sp>
        <p:nvSpPr>
          <p:cNvPr id="37" name="Text Box 130"/>
          <p:cNvSpPr txBox="1">
            <a:spLocks noChangeArrowheads="1"/>
          </p:cNvSpPr>
          <p:nvPr/>
        </p:nvSpPr>
        <p:spPr bwMode="auto">
          <a:xfrm>
            <a:off x="93506" y="22406054"/>
            <a:ext cx="3744994" cy="1149348"/>
          </a:xfrm>
          <a:prstGeom prst="rect">
            <a:avLst/>
          </a:prstGeom>
          <a:noFill/>
          <a:ln w="9525">
            <a:noFill/>
            <a:prstDash val="sysDot"/>
            <a:miter lim="800000"/>
            <a:headEnd/>
            <a:tailEnd/>
          </a:ln>
        </p:spPr>
        <p:txBody>
          <a:bodyPr wrap="none" lIns="599999" tIns="599999" rIns="599999" bIns="599999" anchor="ctr" anchorCtr="1"/>
          <a:lstStyle/>
          <a:p>
            <a:pPr defTabSz="11520958">
              <a:defRPr/>
            </a:pPr>
            <a:r>
              <a:rPr lang="tr-TR" sz="3600" b="1" dirty="0">
                <a:effectLst>
                  <a:outerShdw blurRad="38100" dist="38100" dir="2700000" algn="tl">
                    <a:srgbClr val="000000">
                      <a:alpha val="43137"/>
                    </a:srgbClr>
                  </a:outerShdw>
                </a:effectLst>
                <a:cs typeface="Arial" pitchFamily="34" charset="0"/>
              </a:rPr>
              <a:t>REFERENCES</a:t>
            </a:r>
            <a:endParaRPr lang="en-US" sz="3600" b="1" dirty="0">
              <a:effectLst>
                <a:outerShdw blurRad="38100" dist="38100" dir="2700000" algn="tl">
                  <a:srgbClr val="000000">
                    <a:alpha val="43137"/>
                  </a:srgbClr>
                </a:outerShdw>
              </a:effectLst>
              <a:cs typeface="Arial" pitchFamily="34" charset="0"/>
            </a:endParaRPr>
          </a:p>
        </p:txBody>
      </p:sp>
      <p:sp>
        <p:nvSpPr>
          <p:cNvPr id="38" name="Text Box 244"/>
          <p:cNvSpPr txBox="1">
            <a:spLocks noChangeArrowheads="1"/>
          </p:cNvSpPr>
          <p:nvPr/>
        </p:nvSpPr>
        <p:spPr bwMode="auto">
          <a:xfrm>
            <a:off x="121950" y="23247200"/>
            <a:ext cx="3787304" cy="11970428"/>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94488" tIns="94488" rIns="94488" bIns="94488"/>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342900" lvl="0" indent="-342900" algn="just">
              <a:buFont typeface="Arial" panose="020B0604020202020204" pitchFamily="34" charset="0"/>
              <a:buChar char="•"/>
            </a:pPr>
            <a:r>
              <a:rPr lang="en-US" sz="2200" dirty="0" err="1">
                <a:latin typeface="Times New Roman" panose="02020603050405020304" pitchFamily="18" charset="0"/>
                <a:cs typeface="Times New Roman" panose="02020603050405020304" pitchFamily="18" charset="0"/>
              </a:rPr>
              <a:t>Caldarone</a:t>
            </a:r>
            <a:r>
              <a:rPr lang="en-US" sz="2200" dirty="0">
                <a:latin typeface="Times New Roman" panose="02020603050405020304" pitchFamily="18" charset="0"/>
                <a:cs typeface="Times New Roman" panose="02020603050405020304" pitchFamily="18" charset="0"/>
              </a:rPr>
              <a:t>, concrete: a practical guide. CRC press, 2014.</a:t>
            </a:r>
            <a:endParaRPr lang="tr-TR"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tr-TR" sz="22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Dwivedi, Sandeep Kumar, Manish Vishwakarma, and Akhilesh </a:t>
            </a:r>
            <a:r>
              <a:rPr lang="en-US" sz="2200" dirty="0" err="1">
                <a:latin typeface="Times New Roman" panose="02020603050405020304" pitchFamily="18" charset="0"/>
                <a:cs typeface="Times New Roman" panose="02020603050405020304" pitchFamily="18" charset="0"/>
              </a:rPr>
              <a:t>Soni</a:t>
            </a:r>
            <a:r>
              <a:rPr lang="en-US" sz="2200" dirty="0">
                <a:latin typeface="Times New Roman" panose="02020603050405020304" pitchFamily="18" charset="0"/>
                <a:cs typeface="Times New Roman" panose="02020603050405020304" pitchFamily="18" charset="0"/>
              </a:rPr>
              <a:t>. "Advances and researches on non-destructive testing: A review." Materials Today: Proceedings 5.2 (2018): 3690-3698.</a:t>
            </a:r>
            <a:endParaRPr lang="tr-TR"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tr-TR" sz="22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200" dirty="0" err="1">
                <a:latin typeface="Times New Roman" panose="02020603050405020304" pitchFamily="18" charset="0"/>
                <a:cs typeface="Times New Roman" panose="02020603050405020304" pitchFamily="18" charset="0"/>
              </a:rPr>
              <a:t>Helal</a:t>
            </a:r>
            <a:r>
              <a:rPr lang="en-US" sz="2200" dirty="0">
                <a:latin typeface="Times New Roman" panose="02020603050405020304" pitchFamily="18" charset="0"/>
                <a:cs typeface="Times New Roman" panose="02020603050405020304" pitchFamily="18" charset="0"/>
              </a:rPr>
              <a:t>, James, </a:t>
            </a:r>
            <a:r>
              <a:rPr lang="en-US" sz="2200" dirty="0" err="1">
                <a:latin typeface="Times New Roman" panose="02020603050405020304" pitchFamily="18" charset="0"/>
                <a:cs typeface="Times New Roman" panose="02020603050405020304" pitchFamily="18" charset="0"/>
              </a:rPr>
              <a:t>Massoud</a:t>
            </a:r>
            <a:r>
              <a:rPr lang="en-US" sz="2200" dirty="0">
                <a:latin typeface="Times New Roman" panose="02020603050405020304" pitchFamily="18" charset="0"/>
                <a:cs typeface="Times New Roman" panose="02020603050405020304" pitchFamily="18" charset="0"/>
              </a:rPr>
              <a:t> Sofi, and </a:t>
            </a:r>
            <a:r>
              <a:rPr lang="en-US" sz="2200" dirty="0" err="1">
                <a:latin typeface="Times New Roman" panose="02020603050405020304" pitchFamily="18" charset="0"/>
                <a:cs typeface="Times New Roman" panose="02020603050405020304" pitchFamily="18" charset="0"/>
              </a:rPr>
              <a:t>Priyan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Mendis</a:t>
            </a:r>
            <a:r>
              <a:rPr lang="en-US" sz="2200" dirty="0">
                <a:latin typeface="Times New Roman" panose="02020603050405020304" pitchFamily="18" charset="0"/>
                <a:cs typeface="Times New Roman" panose="02020603050405020304" pitchFamily="18" charset="0"/>
              </a:rPr>
              <a:t>. "Non-destructive testing of concrete: A review of methods." Electronic Journal of Structural Engineering 14.1 (2015): 97-105.</a:t>
            </a:r>
            <a:endParaRPr lang="tr-TR"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tr-TR" sz="22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BSI. "BS 8500-1: 2015+ A2: 2019. Concrete. Complementary British Standard to BS EN 206. Method of specifying and guidance for the specifier." (2019).</a:t>
            </a:r>
            <a:endParaRPr lang="tr-TR"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tr-TR" sz="22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Standard, </a:t>
            </a:r>
            <a:r>
              <a:rPr lang="en-US" sz="2200" dirty="0" err="1">
                <a:latin typeface="Times New Roman" panose="02020603050405020304" pitchFamily="18" charset="0"/>
                <a:cs typeface="Times New Roman" panose="02020603050405020304" pitchFamily="18" charset="0"/>
              </a:rPr>
              <a:t>Türk</a:t>
            </a:r>
            <a:r>
              <a:rPr lang="en-US" sz="2200" dirty="0">
                <a:latin typeface="Times New Roman" panose="02020603050405020304" pitchFamily="18" charset="0"/>
                <a:cs typeface="Times New Roman" panose="02020603050405020304" pitchFamily="18" charset="0"/>
              </a:rPr>
              <a:t>. "Design of concrete mix." Turkish. TS802, </a:t>
            </a:r>
            <a:r>
              <a:rPr lang="en-US" sz="2200" dirty="0" err="1">
                <a:latin typeface="Times New Roman" panose="02020603050405020304" pitchFamily="18" charset="0"/>
                <a:cs typeface="Times New Roman" panose="02020603050405020304" pitchFamily="18" charset="0"/>
              </a:rPr>
              <a:t>Türk</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Standartları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Enstitüsü</a:t>
            </a:r>
            <a:r>
              <a:rPr lang="tr-TR"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Ankara (2016).</a:t>
            </a:r>
            <a:endParaRPr lang="tr-TR"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Michael A. High-strength </a:t>
            </a:r>
            <a:endParaRPr lang="tr-TR" sz="2200" dirty="0">
              <a:latin typeface="Times New Roman" panose="02020603050405020304" pitchFamily="18" charset="0"/>
              <a:cs typeface="Times New Roman" panose="02020603050405020304" pitchFamily="18" charset="0"/>
            </a:endParaRPr>
          </a:p>
        </p:txBody>
      </p:sp>
      <p:sp>
        <p:nvSpPr>
          <p:cNvPr id="49" name="Rectangle 48"/>
          <p:cNvSpPr/>
          <p:nvPr/>
        </p:nvSpPr>
        <p:spPr>
          <a:xfrm>
            <a:off x="13011017" y="22143327"/>
            <a:ext cx="5111336" cy="646331"/>
          </a:xfrm>
          <a:prstGeom prst="rect">
            <a:avLst/>
          </a:prstGeom>
        </p:spPr>
        <p:txBody>
          <a:bodyPr wrap="none">
            <a:spAutoFit/>
          </a:bodyPr>
          <a:lstStyle/>
          <a:p>
            <a:pPr algn="ctr"/>
            <a:r>
              <a:rPr lang="en-US" b="1" dirty="0">
                <a:solidFill>
                  <a:srgbClr val="000000"/>
                </a:solidFill>
                <a:latin typeface="Times New Roman" panose="02020603050405020304" pitchFamily="18" charset="0"/>
                <a:ea typeface="Calibri" panose="020F0502020204030204" pitchFamily="34" charset="0"/>
              </a:rPr>
              <a:t>Figure 2</a:t>
            </a:r>
            <a:r>
              <a:rPr lang="en-US" sz="1800" b="0" dirty="0">
                <a:solidFill>
                  <a:srgbClr val="000000"/>
                </a:solidFill>
                <a:effectLst/>
                <a:latin typeface="Times New Roman" panose="02020603050405020304" pitchFamily="18" charset="0"/>
                <a:ea typeface="Calibri" panose="020F0502020204030204" pitchFamily="34" charset="0"/>
              </a:rPr>
              <a:t> Comparison of rebound hammer test results</a:t>
            </a:r>
            <a:endParaRPr lang="tr-TR" sz="1800" b="1" dirty="0">
              <a:solidFill>
                <a:srgbClr val="000000"/>
              </a:solidFill>
              <a:effectLst/>
              <a:latin typeface="Times New Roman" panose="02020603050405020304" pitchFamily="18" charset="0"/>
              <a:ea typeface="Calibri" panose="020F0502020204030204" pitchFamily="34" charset="0"/>
            </a:endParaRPr>
          </a:p>
          <a:p>
            <a:pPr algn="ctr"/>
            <a:r>
              <a:rPr lang="tr-TR" dirty="0">
                <a:latin typeface="Times New Roman" panose="02020603050405020304" pitchFamily="18" charset="0"/>
                <a:ea typeface="Times New Roman" panose="02020603050405020304" pitchFamily="18" charset="0"/>
              </a:rPr>
              <a:t> </a:t>
            </a:r>
            <a:endParaRPr lang="tr-TR" dirty="0"/>
          </a:p>
        </p:txBody>
      </p:sp>
      <p:sp>
        <p:nvSpPr>
          <p:cNvPr id="50" name="Rectangle 49"/>
          <p:cNvSpPr/>
          <p:nvPr/>
        </p:nvSpPr>
        <p:spPr>
          <a:xfrm>
            <a:off x="5854811" y="22016841"/>
            <a:ext cx="3997889" cy="646331"/>
          </a:xfrm>
          <a:prstGeom prst="rect">
            <a:avLst/>
          </a:prstGeom>
        </p:spPr>
        <p:txBody>
          <a:bodyPr wrap="none">
            <a:spAutoFit/>
          </a:bodyPr>
          <a:lstStyle/>
          <a:p>
            <a:pPr algn="ctr"/>
            <a:r>
              <a:rPr lang="en-US" b="1" dirty="0">
                <a:latin typeface="Times New Roman" panose="02020603050405020304" pitchFamily="18" charset="0"/>
                <a:ea typeface="Times New Roman" panose="02020603050405020304" pitchFamily="18" charset="0"/>
              </a:rPr>
              <a:t>Figure 1 </a:t>
            </a:r>
            <a:r>
              <a:rPr lang="en-US" dirty="0">
                <a:effectLst/>
                <a:latin typeface="Times New Roman" panose="02020603050405020304" pitchFamily="18" charset="0"/>
                <a:ea typeface="Calibri" panose="020F0502020204030204" pitchFamily="34" charset="0"/>
              </a:rPr>
              <a:t>Comparison of UPV test results</a:t>
            </a:r>
            <a:endParaRPr lang="tr-TR" b="1" dirty="0">
              <a:solidFill>
                <a:srgbClr val="000000"/>
              </a:solidFill>
              <a:effectLst/>
              <a:latin typeface="Times New Roman" panose="02020603050405020304" pitchFamily="18" charset="0"/>
              <a:ea typeface="Calibri" panose="020F0502020204030204" pitchFamily="34" charset="0"/>
            </a:endParaRPr>
          </a:p>
          <a:p>
            <a:pPr algn="ctr"/>
            <a:endParaRPr lang="tr-TR" dirty="0"/>
          </a:p>
        </p:txBody>
      </p:sp>
      <p:sp>
        <p:nvSpPr>
          <p:cNvPr id="51" name="Rectangle 50"/>
          <p:cNvSpPr/>
          <p:nvPr/>
        </p:nvSpPr>
        <p:spPr>
          <a:xfrm>
            <a:off x="6279507" y="28937715"/>
            <a:ext cx="4928494" cy="646331"/>
          </a:xfrm>
          <a:prstGeom prst="rect">
            <a:avLst/>
          </a:prstGeom>
        </p:spPr>
        <p:txBody>
          <a:bodyPr wrap="square">
            <a:spAutoFit/>
          </a:bodyPr>
          <a:lstStyle/>
          <a:p>
            <a:pPr algn="ctr"/>
            <a:r>
              <a:rPr lang="en-US" sz="1800" b="1" dirty="0">
                <a:latin typeface="Times New Roman" panose="02020603050405020304" pitchFamily="18" charset="0"/>
                <a:ea typeface="Times New Roman" panose="02020603050405020304" pitchFamily="18" charset="0"/>
              </a:rPr>
              <a:t>Figure 3</a:t>
            </a:r>
            <a:r>
              <a:rPr lang="en-US" sz="1800" dirty="0">
                <a:effectLst/>
                <a:latin typeface="Times New Roman" panose="02020603050405020304" pitchFamily="18" charset="0"/>
                <a:ea typeface="Calibri" panose="020F0502020204030204" pitchFamily="34" charset="0"/>
              </a:rPr>
              <a:t> Comparison of average compressive strength of cylinder specimens.</a:t>
            </a:r>
            <a:endParaRPr lang="tr-TR" dirty="0"/>
          </a:p>
        </p:txBody>
      </p:sp>
      <p:sp>
        <p:nvSpPr>
          <p:cNvPr id="54" name="Rectangle 53"/>
          <p:cNvSpPr/>
          <p:nvPr/>
        </p:nvSpPr>
        <p:spPr>
          <a:xfrm>
            <a:off x="13206475" y="28937715"/>
            <a:ext cx="5223223" cy="646331"/>
          </a:xfrm>
          <a:prstGeom prst="rect">
            <a:avLst/>
          </a:prstGeom>
        </p:spPr>
        <p:txBody>
          <a:bodyPr wrap="square">
            <a:spAutoFit/>
          </a:bodyPr>
          <a:lstStyle/>
          <a:p>
            <a:pPr algn="ctr"/>
            <a:r>
              <a:rPr lang="en-US" b="1" dirty="0">
                <a:latin typeface="Times New Roman" panose="02020603050405020304" pitchFamily="18" charset="0"/>
                <a:ea typeface="Times New Roman" panose="02020603050405020304" pitchFamily="18" charset="0"/>
              </a:rPr>
              <a:t>Figure 4 </a:t>
            </a:r>
            <a:r>
              <a:rPr lang="en-US" dirty="0">
                <a:effectLst/>
                <a:latin typeface="Times New Roman" panose="02020603050405020304" pitchFamily="18" charset="0"/>
                <a:ea typeface="Calibri" panose="020F0502020204030204" pitchFamily="34" charset="0"/>
              </a:rPr>
              <a:t>Comparison of average compressive strength of cube specimens.</a:t>
            </a:r>
            <a:endParaRPr lang="tr-TR" dirty="0"/>
          </a:p>
        </p:txBody>
      </p:sp>
      <p:sp>
        <p:nvSpPr>
          <p:cNvPr id="55" name="Rectangle 54"/>
          <p:cNvSpPr/>
          <p:nvPr/>
        </p:nvSpPr>
        <p:spPr>
          <a:xfrm>
            <a:off x="4614722" y="34608809"/>
            <a:ext cx="7985265" cy="369332"/>
          </a:xfrm>
          <a:prstGeom prst="rect">
            <a:avLst/>
          </a:prstGeom>
        </p:spPr>
        <p:txBody>
          <a:bodyPr wrap="square">
            <a:spAutoFit/>
          </a:bodyPr>
          <a:lstStyle/>
          <a:p>
            <a:pPr algn="ctr"/>
            <a:r>
              <a:rPr lang="en-US" b="1" dirty="0">
                <a:latin typeface="Times New Roman" panose="02020603050405020304" pitchFamily="18" charset="0"/>
                <a:ea typeface="Times New Roman" panose="02020603050405020304" pitchFamily="18" charset="0"/>
              </a:rPr>
              <a:t>Figure 5 </a:t>
            </a:r>
            <a:r>
              <a:rPr lang="en-US" sz="1800" b="0" dirty="0">
                <a:solidFill>
                  <a:srgbClr val="000000"/>
                </a:solidFill>
                <a:effectLst/>
                <a:latin typeface="Times New Roman" panose="02020603050405020304" pitchFamily="18" charset="0"/>
                <a:ea typeface="Calibri" panose="020F0502020204030204" pitchFamily="34" charset="0"/>
              </a:rPr>
              <a:t>Granulometry curve of aggregate mixture</a:t>
            </a:r>
            <a:r>
              <a:rPr lang="tr-TR" dirty="0">
                <a:latin typeface="Times New Roman" panose="02020603050405020304" pitchFamily="18" charset="0"/>
                <a:ea typeface="Times New Roman" panose="02020603050405020304" pitchFamily="18" charset="0"/>
              </a:rPr>
              <a:t> </a:t>
            </a:r>
            <a:endParaRPr lang="tr-TR" dirty="0"/>
          </a:p>
        </p:txBody>
      </p:sp>
      <p:sp>
        <p:nvSpPr>
          <p:cNvPr id="56" name="Rectangle 55"/>
          <p:cNvSpPr/>
          <p:nvPr/>
        </p:nvSpPr>
        <p:spPr>
          <a:xfrm>
            <a:off x="13061323" y="34586874"/>
            <a:ext cx="5624297" cy="369332"/>
          </a:xfrm>
          <a:prstGeom prst="rect">
            <a:avLst/>
          </a:prstGeom>
        </p:spPr>
        <p:txBody>
          <a:bodyPr wrap="none">
            <a:spAutoFit/>
          </a:bodyPr>
          <a:lstStyle/>
          <a:p>
            <a:pPr algn="ctr"/>
            <a:r>
              <a:rPr lang="en-US" b="1" dirty="0">
                <a:latin typeface="Times New Roman" panose="02020603050405020304" pitchFamily="18" charset="0"/>
                <a:ea typeface="Times New Roman" panose="02020603050405020304" pitchFamily="18" charset="0"/>
              </a:rPr>
              <a:t>Figure 6 </a:t>
            </a:r>
            <a:r>
              <a:rPr lang="en-US" sz="1800" dirty="0">
                <a:effectLst/>
                <a:latin typeface="Times New Roman" panose="02020603050405020304" pitchFamily="18" charset="0"/>
                <a:ea typeface="Calibri" panose="020F0502020204030204" pitchFamily="34" charset="0"/>
              </a:rPr>
              <a:t>Exploded cylinder sample in the laboratory oven</a:t>
            </a:r>
            <a:r>
              <a:rPr lang="tr-TR" sz="1800" dirty="0">
                <a:effectLst/>
                <a:latin typeface="Times New Roman" panose="02020603050405020304" pitchFamily="18" charset="0"/>
                <a:ea typeface="Calibri" panose="020F0502020204030204" pitchFamily="34" charset="0"/>
              </a:rPr>
              <a:t>.</a:t>
            </a:r>
            <a:endParaRPr lang="tr-TR" sz="2000" dirty="0"/>
          </a:p>
        </p:txBody>
      </p:sp>
      <p:graphicFrame>
        <p:nvGraphicFramePr>
          <p:cNvPr id="39" name="Grafik 38">
            <a:extLst>
              <a:ext uri="{FF2B5EF4-FFF2-40B4-BE49-F238E27FC236}">
                <a16:creationId xmlns:a16="http://schemas.microsoft.com/office/drawing/2014/main" id="{2B110BA2-EF67-4AB3-A95C-B59D329559C2}"/>
              </a:ext>
            </a:extLst>
          </p:cNvPr>
          <p:cNvGraphicFramePr/>
          <p:nvPr>
            <p:extLst>
              <p:ext uri="{D42A27DB-BD31-4B8C-83A1-F6EECF244321}">
                <p14:modId xmlns:p14="http://schemas.microsoft.com/office/powerpoint/2010/main" val="2413003599"/>
              </p:ext>
            </p:extLst>
          </p:nvPr>
        </p:nvGraphicFramePr>
        <p:xfrm>
          <a:off x="4685476" y="22588771"/>
          <a:ext cx="6987175" cy="61878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Grafik 39">
            <a:extLst>
              <a:ext uri="{FF2B5EF4-FFF2-40B4-BE49-F238E27FC236}">
                <a16:creationId xmlns:a16="http://schemas.microsoft.com/office/drawing/2014/main" id="{F39724AE-970A-45EE-9046-7148050FFDAA}"/>
              </a:ext>
            </a:extLst>
          </p:cNvPr>
          <p:cNvGraphicFramePr/>
          <p:nvPr>
            <p:extLst>
              <p:ext uri="{D42A27DB-BD31-4B8C-83A1-F6EECF244321}">
                <p14:modId xmlns:p14="http://schemas.microsoft.com/office/powerpoint/2010/main" val="2387383887"/>
              </p:ext>
            </p:extLst>
          </p:nvPr>
        </p:nvGraphicFramePr>
        <p:xfrm>
          <a:off x="12015868" y="22749831"/>
          <a:ext cx="6764366" cy="6187884"/>
        </p:xfrm>
        <a:graphic>
          <a:graphicData uri="http://schemas.openxmlformats.org/drawingml/2006/chart">
            <c:chart xmlns:c="http://schemas.openxmlformats.org/drawingml/2006/chart" xmlns:r="http://schemas.openxmlformats.org/officeDocument/2006/relationships" r:id="rId5"/>
          </a:graphicData>
        </a:graphic>
      </p:graphicFrame>
      <p:pic>
        <p:nvPicPr>
          <p:cNvPr id="43" name="Resim 42">
            <a:extLst>
              <a:ext uri="{FF2B5EF4-FFF2-40B4-BE49-F238E27FC236}">
                <a16:creationId xmlns:a16="http://schemas.microsoft.com/office/drawing/2014/main" id="{852E486C-E8B7-4A5A-95C4-620E351E0D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612" t="6768" r="19123" b="23215"/>
          <a:stretch/>
        </p:blipFill>
        <p:spPr bwMode="auto">
          <a:xfrm>
            <a:off x="12996397" y="29898161"/>
            <a:ext cx="5522366" cy="4512989"/>
          </a:xfrm>
          <a:prstGeom prst="rect">
            <a:avLst/>
          </a:prstGeom>
          <a:noFill/>
          <a:ln>
            <a:noFill/>
          </a:ln>
          <a:extLst>
            <a:ext uri="{53640926-AAD7-44D8-BBD7-CCE9431645EC}">
              <a14:shadowObscured xmlns:a14="http://schemas.microsoft.com/office/drawing/2010/main"/>
            </a:ext>
          </a:extLst>
        </p:spPr>
      </p:pic>
      <p:pic>
        <p:nvPicPr>
          <p:cNvPr id="46" name="Resim 45">
            <a:extLst>
              <a:ext uri="{FF2B5EF4-FFF2-40B4-BE49-F238E27FC236}">
                <a16:creationId xmlns:a16="http://schemas.microsoft.com/office/drawing/2014/main" id="{ACE765B6-3859-455D-95F3-2E566A3F42F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78508" y="6166566"/>
            <a:ext cx="4272526" cy="4384985"/>
          </a:xfrm>
          <a:prstGeom prst="rect">
            <a:avLst/>
          </a:prstGeom>
          <a:noFill/>
          <a:ln>
            <a:noFill/>
          </a:ln>
        </p:spPr>
      </p:pic>
      <p:pic>
        <p:nvPicPr>
          <p:cNvPr id="57" name="Resim 56">
            <a:extLst>
              <a:ext uri="{FF2B5EF4-FFF2-40B4-BE49-F238E27FC236}">
                <a16:creationId xmlns:a16="http://schemas.microsoft.com/office/drawing/2014/main" id="{28915BB1-A30C-48F9-B11C-315241A0EE6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286013" y="11160596"/>
            <a:ext cx="4365021" cy="2966634"/>
          </a:xfrm>
          <a:prstGeom prst="rect">
            <a:avLst/>
          </a:prstGeom>
          <a:noFill/>
          <a:ln>
            <a:noFill/>
          </a:ln>
        </p:spPr>
      </p:pic>
      <p:graphicFrame>
        <p:nvGraphicFramePr>
          <p:cNvPr id="34" name="Grafik 33">
            <a:extLst>
              <a:ext uri="{FF2B5EF4-FFF2-40B4-BE49-F238E27FC236}">
                <a16:creationId xmlns:a16="http://schemas.microsoft.com/office/drawing/2014/main" id="{1B80BB0C-4AF8-4386-B3F0-59AC5F5CDE28}"/>
              </a:ext>
            </a:extLst>
          </p:cNvPr>
          <p:cNvGraphicFramePr/>
          <p:nvPr>
            <p:extLst>
              <p:ext uri="{D42A27DB-BD31-4B8C-83A1-F6EECF244321}">
                <p14:modId xmlns:p14="http://schemas.microsoft.com/office/powerpoint/2010/main" val="2671921918"/>
              </p:ext>
            </p:extLst>
          </p:nvPr>
        </p:nvGraphicFramePr>
        <p:xfrm>
          <a:off x="4240167" y="15982198"/>
          <a:ext cx="7432484" cy="602217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5" name="Grafik 34">
            <a:extLst>
              <a:ext uri="{FF2B5EF4-FFF2-40B4-BE49-F238E27FC236}">
                <a16:creationId xmlns:a16="http://schemas.microsoft.com/office/drawing/2014/main" id="{E860E9D7-8565-4C3A-845F-7F9497A0E5D9}"/>
              </a:ext>
            </a:extLst>
          </p:cNvPr>
          <p:cNvGraphicFramePr/>
          <p:nvPr>
            <p:extLst>
              <p:ext uri="{D42A27DB-BD31-4B8C-83A1-F6EECF244321}">
                <p14:modId xmlns:p14="http://schemas.microsoft.com/office/powerpoint/2010/main" val="2904184782"/>
              </p:ext>
            </p:extLst>
          </p:nvPr>
        </p:nvGraphicFramePr>
        <p:xfrm>
          <a:off x="11833292" y="16061464"/>
          <a:ext cx="6946942" cy="609748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1" name="Grafik 40">
            <a:extLst>
              <a:ext uri="{FF2B5EF4-FFF2-40B4-BE49-F238E27FC236}">
                <a16:creationId xmlns:a16="http://schemas.microsoft.com/office/drawing/2014/main" id="{D73F5576-1965-4C17-AD59-1ED983D18872}"/>
              </a:ext>
            </a:extLst>
          </p:cNvPr>
          <p:cNvGraphicFramePr/>
          <p:nvPr>
            <p:extLst>
              <p:ext uri="{D42A27DB-BD31-4B8C-83A1-F6EECF244321}">
                <p14:modId xmlns:p14="http://schemas.microsoft.com/office/powerpoint/2010/main" val="1545185821"/>
              </p:ext>
            </p:extLst>
          </p:nvPr>
        </p:nvGraphicFramePr>
        <p:xfrm>
          <a:off x="4685476" y="29955281"/>
          <a:ext cx="6987174" cy="465352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 name="Tablo 3">
            <a:extLst>
              <a:ext uri="{FF2B5EF4-FFF2-40B4-BE49-F238E27FC236}">
                <a16:creationId xmlns:a16="http://schemas.microsoft.com/office/drawing/2014/main" id="{22A77349-2CD7-4F66-AC14-F8811B67E6BB}"/>
              </a:ext>
            </a:extLst>
          </p:cNvPr>
          <p:cNvGraphicFramePr>
            <a:graphicFrameLocks noGrp="1"/>
          </p:cNvGraphicFramePr>
          <p:nvPr>
            <p:extLst>
              <p:ext uri="{D42A27DB-BD31-4B8C-83A1-F6EECF244321}">
                <p14:modId xmlns:p14="http://schemas.microsoft.com/office/powerpoint/2010/main" val="3505688939"/>
              </p:ext>
            </p:extLst>
          </p:nvPr>
        </p:nvGraphicFramePr>
        <p:xfrm>
          <a:off x="9706443" y="6545961"/>
          <a:ext cx="4724405" cy="2650620"/>
        </p:xfrm>
        <a:graphic>
          <a:graphicData uri="http://schemas.openxmlformats.org/drawingml/2006/table">
            <a:tbl>
              <a:tblPr firstRow="1" firstCol="1" bandRow="1">
                <a:tableStyleId>{5C22544A-7EE6-4342-B048-85BDC9FD1C3A}</a:tableStyleId>
              </a:tblPr>
              <a:tblGrid>
                <a:gridCol w="1525437">
                  <a:extLst>
                    <a:ext uri="{9D8B030D-6E8A-4147-A177-3AD203B41FA5}">
                      <a16:colId xmlns:a16="http://schemas.microsoft.com/office/drawing/2014/main" val="1352975894"/>
                    </a:ext>
                  </a:extLst>
                </a:gridCol>
                <a:gridCol w="827947">
                  <a:extLst>
                    <a:ext uri="{9D8B030D-6E8A-4147-A177-3AD203B41FA5}">
                      <a16:colId xmlns:a16="http://schemas.microsoft.com/office/drawing/2014/main" val="1921032819"/>
                    </a:ext>
                  </a:extLst>
                </a:gridCol>
                <a:gridCol w="1480487">
                  <a:extLst>
                    <a:ext uri="{9D8B030D-6E8A-4147-A177-3AD203B41FA5}">
                      <a16:colId xmlns:a16="http://schemas.microsoft.com/office/drawing/2014/main" val="1302851669"/>
                    </a:ext>
                  </a:extLst>
                </a:gridCol>
                <a:gridCol w="890534">
                  <a:extLst>
                    <a:ext uri="{9D8B030D-6E8A-4147-A177-3AD203B41FA5}">
                      <a16:colId xmlns:a16="http://schemas.microsoft.com/office/drawing/2014/main" val="426040585"/>
                    </a:ext>
                  </a:extLst>
                </a:gridCol>
              </a:tblGrid>
              <a:tr h="532949">
                <a:tc>
                  <a:txBody>
                    <a:bodyPr/>
                    <a:lstStyle/>
                    <a:p>
                      <a:pPr algn="ctr">
                        <a:lnSpc>
                          <a:spcPct val="150000"/>
                        </a:lnSpc>
                        <a:spcAft>
                          <a:spcPts val="1000"/>
                        </a:spcAft>
                      </a:pPr>
                      <a:r>
                        <a:rPr lang="en-US" sz="1400" dirty="0">
                          <a:effectLst/>
                          <a:latin typeface="Times New Roman" panose="02020603050405020304" pitchFamily="18" charset="0"/>
                          <a:cs typeface="Times New Roman" panose="02020603050405020304" pitchFamily="18" charset="0"/>
                        </a:rPr>
                        <a:t>Material</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1000"/>
                        </a:spcAft>
                      </a:pPr>
                      <a:r>
                        <a:rPr lang="en-US" sz="1400">
                          <a:effectLst/>
                          <a:latin typeface="Times New Roman" panose="02020603050405020304" pitchFamily="18" charset="0"/>
                          <a:cs typeface="Times New Roman" panose="02020603050405020304" pitchFamily="18" charset="0"/>
                        </a:rPr>
                        <a:t>ρ (kg/dm</a:t>
                      </a:r>
                      <a:r>
                        <a:rPr lang="en-US" sz="1400" baseline="30000">
                          <a:effectLst/>
                          <a:latin typeface="Times New Roman" panose="02020603050405020304" pitchFamily="18" charset="0"/>
                          <a:cs typeface="Times New Roman" panose="02020603050405020304" pitchFamily="18" charset="0"/>
                        </a:rPr>
                        <a:t>3</a:t>
                      </a:r>
                      <a:r>
                        <a:rPr lang="en-US" sz="1400">
                          <a:effectLst/>
                          <a:latin typeface="Times New Roman" panose="02020603050405020304" pitchFamily="18" charset="0"/>
                          <a:cs typeface="Times New Roman" panose="02020603050405020304" pitchFamily="18" charset="0"/>
                        </a:rPr>
                        <a:t>)</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1000"/>
                        </a:spcAft>
                      </a:pPr>
                      <a:r>
                        <a:rPr lang="en-US" sz="1400">
                          <a:effectLst/>
                          <a:latin typeface="Times New Roman" panose="02020603050405020304" pitchFamily="18" charset="0"/>
                          <a:cs typeface="Times New Roman" panose="02020603050405020304" pitchFamily="18" charset="0"/>
                        </a:rPr>
                        <a:t>Water Absorption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1000"/>
                        </a:spcAft>
                      </a:pPr>
                      <a:r>
                        <a:rPr lang="en-US" sz="1400">
                          <a:effectLst/>
                          <a:latin typeface="Times New Roman" panose="02020603050405020304" pitchFamily="18" charset="0"/>
                          <a:cs typeface="Times New Roman" panose="02020603050405020304" pitchFamily="18" charset="0"/>
                        </a:rPr>
                        <a:t>Humidity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90558100"/>
                  </a:ext>
                </a:extLst>
              </a:tr>
              <a:tr h="249519">
                <a:tc>
                  <a:txBody>
                    <a:bodyPr/>
                    <a:lstStyle/>
                    <a:p>
                      <a:pPr algn="just">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Natural Sand</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1000"/>
                        </a:spcAft>
                      </a:pPr>
                      <a:r>
                        <a:rPr lang="en-US" sz="1400">
                          <a:effectLst/>
                          <a:latin typeface="Times New Roman" panose="02020603050405020304" pitchFamily="18" charset="0"/>
                          <a:cs typeface="Times New Roman" panose="02020603050405020304" pitchFamily="18" charset="0"/>
                        </a:rPr>
                        <a:t>2.62</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1000"/>
                        </a:spcAft>
                      </a:pPr>
                      <a:r>
                        <a:rPr lang="en-US" sz="1400">
                          <a:effectLst/>
                          <a:latin typeface="Times New Roman" panose="02020603050405020304" pitchFamily="18" charset="0"/>
                          <a:cs typeface="Times New Roman" panose="02020603050405020304" pitchFamily="18" charset="0"/>
                        </a:rPr>
                        <a:t>1.8</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1000"/>
                        </a:spcAft>
                      </a:pPr>
                      <a:r>
                        <a:rPr lang="en-US" sz="1400">
                          <a:effectLst/>
                          <a:latin typeface="Times New Roman" panose="02020603050405020304" pitchFamily="18" charset="0"/>
                          <a:cs typeface="Times New Roman" panose="02020603050405020304" pitchFamily="18" charset="0"/>
                        </a:rPr>
                        <a:t>1.8</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28836391"/>
                  </a:ext>
                </a:extLst>
              </a:tr>
              <a:tr h="532949">
                <a:tc>
                  <a:txBody>
                    <a:bodyPr/>
                    <a:lstStyle/>
                    <a:p>
                      <a:pPr algn="l">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Naturally shaped coarse aggregate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1000"/>
                        </a:spcAft>
                      </a:pPr>
                      <a:r>
                        <a:rPr lang="en-US" sz="1400">
                          <a:effectLst/>
                          <a:latin typeface="Times New Roman" panose="02020603050405020304" pitchFamily="18" charset="0"/>
                          <a:cs typeface="Times New Roman" panose="02020603050405020304" pitchFamily="18" charset="0"/>
                        </a:rPr>
                        <a:t>2.73</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1000"/>
                        </a:spcAft>
                      </a:pPr>
                      <a:r>
                        <a:rPr lang="en-US" sz="1400">
                          <a:effectLst/>
                          <a:latin typeface="Times New Roman" panose="02020603050405020304" pitchFamily="18" charset="0"/>
                          <a:cs typeface="Times New Roman" panose="02020603050405020304" pitchFamily="18" charset="0"/>
                        </a:rPr>
                        <a:t>0.8</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1000"/>
                        </a:spcAft>
                      </a:pPr>
                      <a:r>
                        <a:rPr lang="en-US" sz="1400">
                          <a:effectLst/>
                          <a:latin typeface="Times New Roman" panose="02020603050405020304" pitchFamily="18" charset="0"/>
                          <a:cs typeface="Times New Roman" panose="02020603050405020304" pitchFamily="18" charset="0"/>
                        </a:rPr>
                        <a:t>0</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24763783"/>
                  </a:ext>
                </a:extLst>
              </a:tr>
              <a:tr h="249519">
                <a:tc>
                  <a:txBody>
                    <a:bodyPr/>
                    <a:lstStyle/>
                    <a:p>
                      <a:pPr algn="just">
                        <a:lnSpc>
                          <a:spcPct val="150000"/>
                        </a:lnSpc>
                        <a:spcAft>
                          <a:spcPts val="1000"/>
                        </a:spcAft>
                      </a:pPr>
                      <a:r>
                        <a:rPr lang="en-US" sz="1400" dirty="0">
                          <a:effectLst/>
                          <a:latin typeface="Times New Roman" panose="02020603050405020304" pitchFamily="18" charset="0"/>
                          <a:cs typeface="Times New Roman" panose="02020603050405020304" pitchFamily="18" charset="0"/>
                        </a:rPr>
                        <a:t>Crushed stone</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1000"/>
                        </a:spcAft>
                      </a:pPr>
                      <a:r>
                        <a:rPr lang="en-US" sz="1400" dirty="0">
                          <a:effectLst/>
                          <a:latin typeface="Times New Roman" panose="02020603050405020304" pitchFamily="18" charset="0"/>
                          <a:cs typeface="Times New Roman" panose="02020603050405020304" pitchFamily="18" charset="0"/>
                        </a:rPr>
                        <a:t>2.80</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1000"/>
                        </a:spcAft>
                      </a:pPr>
                      <a:r>
                        <a:rPr lang="en-US" sz="1400">
                          <a:effectLst/>
                          <a:latin typeface="Times New Roman" panose="02020603050405020304" pitchFamily="18" charset="0"/>
                          <a:cs typeface="Times New Roman" panose="02020603050405020304" pitchFamily="18" charset="0"/>
                        </a:rPr>
                        <a:t>0.5</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1000"/>
                        </a:spcAft>
                      </a:pPr>
                      <a:r>
                        <a:rPr lang="en-US" sz="1400">
                          <a:effectLst/>
                          <a:latin typeface="Times New Roman" panose="02020603050405020304" pitchFamily="18" charset="0"/>
                          <a:cs typeface="Times New Roman" panose="02020603050405020304" pitchFamily="18" charset="0"/>
                        </a:rPr>
                        <a:t>0</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49877163"/>
                  </a:ext>
                </a:extLst>
              </a:tr>
              <a:tr h="249519">
                <a:tc>
                  <a:txBody>
                    <a:bodyPr/>
                    <a:lstStyle/>
                    <a:p>
                      <a:pPr algn="just">
                        <a:lnSpc>
                          <a:spcPct val="150000"/>
                        </a:lnSpc>
                        <a:spcAft>
                          <a:spcPts val="1000"/>
                        </a:spcAft>
                      </a:pPr>
                      <a:r>
                        <a:rPr lang="en-US" sz="1400" dirty="0">
                          <a:effectLst/>
                          <a:latin typeface="Times New Roman" panose="02020603050405020304" pitchFamily="18" charset="0"/>
                          <a:cs typeface="Times New Roman" panose="02020603050405020304" pitchFamily="18" charset="0"/>
                        </a:rPr>
                        <a:t>CEM I 42.5 N</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1000"/>
                        </a:spcAft>
                      </a:pPr>
                      <a:r>
                        <a:rPr lang="en-US" sz="1400">
                          <a:effectLst/>
                          <a:latin typeface="Times New Roman" panose="02020603050405020304" pitchFamily="18" charset="0"/>
                          <a:cs typeface="Times New Roman" panose="02020603050405020304" pitchFamily="18" charset="0"/>
                        </a:rPr>
                        <a:t>3.15</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1000"/>
                        </a:spcAft>
                      </a:pPr>
                      <a:r>
                        <a:rPr lang="tr-TR" sz="1400">
                          <a:effectLst/>
                          <a:latin typeface="Times New Roman" panose="02020603050405020304" pitchFamily="18" charset="0"/>
                          <a:cs typeface="Times New Roman" panose="02020603050405020304" pitchFamily="18" charset="0"/>
                        </a:rPr>
                        <a:t> </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3707741383"/>
                  </a:ext>
                </a:extLst>
              </a:tr>
              <a:tr h="532949">
                <a:tc>
                  <a:txBody>
                    <a:bodyPr/>
                    <a:lstStyle/>
                    <a:p>
                      <a:pPr algn="l">
                        <a:lnSpc>
                          <a:spcPct val="150000"/>
                        </a:lnSpc>
                        <a:spcAft>
                          <a:spcPts val="1000"/>
                        </a:spcAft>
                      </a:pPr>
                      <a:r>
                        <a:rPr lang="en-US" sz="1400" dirty="0">
                          <a:effectLst/>
                          <a:latin typeface="Times New Roman" panose="02020603050405020304" pitchFamily="18" charset="0"/>
                          <a:cs typeface="Times New Roman" panose="02020603050405020304" pitchFamily="18" charset="0"/>
                        </a:rPr>
                        <a:t>Glenium C303 Superplasticizer</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1000"/>
                        </a:spcAft>
                      </a:pPr>
                      <a:r>
                        <a:rPr lang="en-US" sz="1400">
                          <a:effectLst/>
                          <a:latin typeface="Times New Roman" panose="02020603050405020304" pitchFamily="18" charset="0"/>
                          <a:cs typeface="Times New Roman" panose="02020603050405020304" pitchFamily="18" charset="0"/>
                        </a:rPr>
                        <a:t>1.05</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just">
                        <a:lnSpc>
                          <a:spcPct val="150000"/>
                        </a:lnSpc>
                        <a:spcAft>
                          <a:spcPts val="1000"/>
                        </a:spcAft>
                      </a:pPr>
                      <a:r>
                        <a:rPr lang="tr-TR" sz="1400" dirty="0">
                          <a:effectLst/>
                          <a:latin typeface="Times New Roman" panose="02020603050405020304" pitchFamily="18" charset="0"/>
                          <a:cs typeface="Times New Roman" panose="02020603050405020304" pitchFamily="18" charset="0"/>
                        </a:rPr>
                        <a:t> </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4128793356"/>
                  </a:ext>
                </a:extLst>
              </a:tr>
            </a:tbl>
          </a:graphicData>
        </a:graphic>
      </p:graphicFrame>
      <p:graphicFrame>
        <p:nvGraphicFramePr>
          <p:cNvPr id="10" name="Tablo 9">
            <a:extLst>
              <a:ext uri="{FF2B5EF4-FFF2-40B4-BE49-F238E27FC236}">
                <a16:creationId xmlns:a16="http://schemas.microsoft.com/office/drawing/2014/main" id="{B016FA1E-5461-482E-BE63-404C0AE708B6}"/>
              </a:ext>
            </a:extLst>
          </p:cNvPr>
          <p:cNvGraphicFramePr>
            <a:graphicFrameLocks noGrp="1"/>
          </p:cNvGraphicFramePr>
          <p:nvPr>
            <p:extLst>
              <p:ext uri="{D42A27DB-BD31-4B8C-83A1-F6EECF244321}">
                <p14:modId xmlns:p14="http://schemas.microsoft.com/office/powerpoint/2010/main" val="1413781528"/>
              </p:ext>
            </p:extLst>
          </p:nvPr>
        </p:nvGraphicFramePr>
        <p:xfrm>
          <a:off x="15097326" y="10412305"/>
          <a:ext cx="4699567" cy="1514348"/>
        </p:xfrm>
        <a:graphic>
          <a:graphicData uri="http://schemas.openxmlformats.org/drawingml/2006/table">
            <a:tbl>
              <a:tblPr firstRow="1" firstCol="1" bandRow="1">
                <a:tableStyleId>{5C22544A-7EE6-4342-B048-85BDC9FD1C3A}</a:tableStyleId>
              </a:tblPr>
              <a:tblGrid>
                <a:gridCol w="1901836">
                  <a:extLst>
                    <a:ext uri="{9D8B030D-6E8A-4147-A177-3AD203B41FA5}">
                      <a16:colId xmlns:a16="http://schemas.microsoft.com/office/drawing/2014/main" val="290798062"/>
                    </a:ext>
                  </a:extLst>
                </a:gridCol>
                <a:gridCol w="810971">
                  <a:extLst>
                    <a:ext uri="{9D8B030D-6E8A-4147-A177-3AD203B41FA5}">
                      <a16:colId xmlns:a16="http://schemas.microsoft.com/office/drawing/2014/main" val="1313851675"/>
                    </a:ext>
                  </a:extLst>
                </a:gridCol>
                <a:gridCol w="848051">
                  <a:extLst>
                    <a:ext uri="{9D8B030D-6E8A-4147-A177-3AD203B41FA5}">
                      <a16:colId xmlns:a16="http://schemas.microsoft.com/office/drawing/2014/main" val="838499869"/>
                    </a:ext>
                  </a:extLst>
                </a:gridCol>
                <a:gridCol w="545432">
                  <a:extLst>
                    <a:ext uri="{9D8B030D-6E8A-4147-A177-3AD203B41FA5}">
                      <a16:colId xmlns:a16="http://schemas.microsoft.com/office/drawing/2014/main" val="550548727"/>
                    </a:ext>
                  </a:extLst>
                </a:gridCol>
                <a:gridCol w="593277">
                  <a:extLst>
                    <a:ext uri="{9D8B030D-6E8A-4147-A177-3AD203B41FA5}">
                      <a16:colId xmlns:a16="http://schemas.microsoft.com/office/drawing/2014/main" val="2001401990"/>
                    </a:ext>
                  </a:extLst>
                </a:gridCol>
              </a:tblGrid>
              <a:tr h="0">
                <a:tc>
                  <a:txBody>
                    <a:bodyPr/>
                    <a:lstStyle/>
                    <a:p>
                      <a:pPr marL="0" marR="0" lvl="0" indent="0" algn="l" defTabSz="2519995" rtl="0" eaLnBrk="1" fontAlgn="auto" latinLnBrk="0" hangingPunct="1">
                        <a:lnSpc>
                          <a:spcPct val="150000"/>
                        </a:lnSpc>
                        <a:spcBef>
                          <a:spcPts val="0"/>
                        </a:spcBef>
                        <a:spcAft>
                          <a:spcPts val="1000"/>
                        </a:spcAft>
                        <a:buClrTx/>
                        <a:buSzTx/>
                        <a:buFontTx/>
                        <a:buNone/>
                        <a:tabLst/>
                        <a:defRPr/>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Results Under Normal Temperature</a:t>
                      </a:r>
                    </a:p>
                  </a:txBody>
                  <a:tcPr marL="44450" marR="44450" marT="0" marB="0" anchor="ctr"/>
                </a:tc>
                <a:tc>
                  <a:txBody>
                    <a:bodyPr/>
                    <a:lstStyle/>
                    <a:p>
                      <a:pPr algn="just">
                        <a:lnSpc>
                          <a:spcPct val="150000"/>
                        </a:lnSpc>
                        <a:spcAft>
                          <a:spcPts val="1000"/>
                        </a:spcAft>
                      </a:pPr>
                      <a:r>
                        <a:rPr lang="en-US" sz="1200">
                          <a:effectLst/>
                          <a:latin typeface="Times New Roman" panose="02020603050405020304" pitchFamily="18" charset="0"/>
                          <a:cs typeface="Times New Roman" panose="02020603050405020304" pitchFamily="18" charset="0"/>
                        </a:rPr>
                        <a:t>Cylinder 1</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1000"/>
                        </a:spcAft>
                      </a:pPr>
                      <a:r>
                        <a:rPr lang="en-US" sz="1200">
                          <a:effectLst/>
                          <a:latin typeface="Times New Roman" panose="02020603050405020304" pitchFamily="18" charset="0"/>
                          <a:cs typeface="Times New Roman" panose="02020603050405020304" pitchFamily="18" charset="0"/>
                        </a:rPr>
                        <a:t>Cylinder 2</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1000"/>
                        </a:spcAft>
                      </a:pPr>
                      <a:r>
                        <a:rPr lang="en-US" sz="1200">
                          <a:effectLst/>
                          <a:latin typeface="Times New Roman" panose="02020603050405020304" pitchFamily="18" charset="0"/>
                          <a:cs typeface="Times New Roman" panose="02020603050405020304" pitchFamily="18" charset="0"/>
                        </a:rPr>
                        <a:t>Cube 1</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1000"/>
                        </a:spcAft>
                      </a:pPr>
                      <a:r>
                        <a:rPr lang="en-US" sz="1200">
                          <a:effectLst/>
                          <a:latin typeface="Times New Roman" panose="02020603050405020304" pitchFamily="18" charset="0"/>
                          <a:cs typeface="Times New Roman" panose="02020603050405020304" pitchFamily="18" charset="0"/>
                        </a:rPr>
                        <a:t>Cube 2</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68876375"/>
                  </a:ext>
                </a:extLst>
              </a:tr>
              <a:tr h="198120">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UPV (m/s)</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4577</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4505</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5025</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4902</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51513157"/>
                  </a:ext>
                </a:extLst>
              </a:tr>
              <a:tr h="198120">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Rebound Number</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26.73</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28.20</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17.60</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25.60</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82048492"/>
                  </a:ext>
                </a:extLst>
              </a:tr>
              <a:tr h="198120">
                <a:tc>
                  <a:txBody>
                    <a:bodyPr/>
                    <a:lstStyle/>
                    <a:p>
                      <a:pPr algn="l">
                        <a:lnSpc>
                          <a:spcPct val="150000"/>
                        </a:lnSpc>
                        <a:spcAft>
                          <a:spcPts val="1000"/>
                        </a:spcAft>
                      </a:pPr>
                      <a:r>
                        <a:rPr lang="en-US" sz="1200" dirty="0">
                          <a:effectLst/>
                          <a:latin typeface="Times New Roman" panose="02020603050405020304" pitchFamily="18" charset="0"/>
                          <a:cs typeface="Times New Roman" panose="02020603050405020304" pitchFamily="18" charset="0"/>
                        </a:rPr>
                        <a:t>Compressive Strength (MPa)</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dirty="0">
                          <a:effectLst/>
                          <a:latin typeface="Times New Roman" panose="02020603050405020304" pitchFamily="18" charset="0"/>
                          <a:cs typeface="Times New Roman" panose="02020603050405020304" pitchFamily="18" charset="0"/>
                        </a:rPr>
                        <a:t>40.77</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39.53</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54.47</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dirty="0">
                          <a:effectLst/>
                          <a:latin typeface="Times New Roman" panose="02020603050405020304" pitchFamily="18" charset="0"/>
                          <a:cs typeface="Times New Roman" panose="02020603050405020304" pitchFamily="18" charset="0"/>
                        </a:rPr>
                        <a:t>61.17</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5484419"/>
                  </a:ext>
                </a:extLst>
              </a:tr>
            </a:tbl>
          </a:graphicData>
        </a:graphic>
      </p:graphicFrame>
      <p:graphicFrame>
        <p:nvGraphicFramePr>
          <p:cNvPr id="11" name="Tablo 10">
            <a:extLst>
              <a:ext uri="{FF2B5EF4-FFF2-40B4-BE49-F238E27FC236}">
                <a16:creationId xmlns:a16="http://schemas.microsoft.com/office/drawing/2014/main" id="{50985B86-40D7-4BEE-87BA-8409A6350723}"/>
              </a:ext>
            </a:extLst>
          </p:cNvPr>
          <p:cNvGraphicFramePr>
            <a:graphicFrameLocks noGrp="1"/>
          </p:cNvGraphicFramePr>
          <p:nvPr>
            <p:extLst>
              <p:ext uri="{D42A27DB-BD31-4B8C-83A1-F6EECF244321}">
                <p14:modId xmlns:p14="http://schemas.microsoft.com/office/powerpoint/2010/main" val="515252742"/>
              </p:ext>
            </p:extLst>
          </p:nvPr>
        </p:nvGraphicFramePr>
        <p:xfrm>
          <a:off x="15072491" y="12486711"/>
          <a:ext cx="4724403" cy="1514348"/>
        </p:xfrm>
        <a:graphic>
          <a:graphicData uri="http://schemas.openxmlformats.org/drawingml/2006/table">
            <a:tbl>
              <a:tblPr firstRow="1" firstCol="1" bandRow="1">
                <a:tableStyleId>{5C22544A-7EE6-4342-B048-85BDC9FD1C3A}</a:tableStyleId>
              </a:tblPr>
              <a:tblGrid>
                <a:gridCol w="1975924">
                  <a:extLst>
                    <a:ext uri="{9D8B030D-6E8A-4147-A177-3AD203B41FA5}">
                      <a16:colId xmlns:a16="http://schemas.microsoft.com/office/drawing/2014/main" val="721881619"/>
                    </a:ext>
                  </a:extLst>
                </a:gridCol>
                <a:gridCol w="772555">
                  <a:extLst>
                    <a:ext uri="{9D8B030D-6E8A-4147-A177-3AD203B41FA5}">
                      <a16:colId xmlns:a16="http://schemas.microsoft.com/office/drawing/2014/main" val="2037891597"/>
                    </a:ext>
                  </a:extLst>
                </a:gridCol>
                <a:gridCol w="773161">
                  <a:extLst>
                    <a:ext uri="{9D8B030D-6E8A-4147-A177-3AD203B41FA5}">
                      <a16:colId xmlns:a16="http://schemas.microsoft.com/office/drawing/2014/main" val="1263928658"/>
                    </a:ext>
                  </a:extLst>
                </a:gridCol>
                <a:gridCol w="601078">
                  <a:extLst>
                    <a:ext uri="{9D8B030D-6E8A-4147-A177-3AD203B41FA5}">
                      <a16:colId xmlns:a16="http://schemas.microsoft.com/office/drawing/2014/main" val="655839151"/>
                    </a:ext>
                  </a:extLst>
                </a:gridCol>
                <a:gridCol w="601685">
                  <a:extLst>
                    <a:ext uri="{9D8B030D-6E8A-4147-A177-3AD203B41FA5}">
                      <a16:colId xmlns:a16="http://schemas.microsoft.com/office/drawing/2014/main" val="405018329"/>
                    </a:ext>
                  </a:extLst>
                </a:gridCol>
              </a:tblGrid>
              <a:tr h="198120">
                <a:tc>
                  <a:txBody>
                    <a:bodyPr/>
                    <a:lstStyle/>
                    <a:p>
                      <a:pPr marL="0" marR="0" lvl="0" indent="0" algn="l" defTabSz="2519995" rtl="0" eaLnBrk="1" fontAlgn="auto" latinLnBrk="0" hangingPunct="1">
                        <a:lnSpc>
                          <a:spcPct val="150000"/>
                        </a:lnSpc>
                        <a:spcBef>
                          <a:spcPts val="0"/>
                        </a:spcBef>
                        <a:spcAft>
                          <a:spcPts val="1000"/>
                        </a:spcAft>
                        <a:buClrTx/>
                        <a:buSzTx/>
                        <a:buFontTx/>
                        <a:buNone/>
                        <a:tabLst/>
                        <a:defRPr/>
                      </a:pPr>
                      <a:r>
                        <a:rPr lang="en-US" sz="1200"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Results Under Normal Temperature</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Cylinder 1</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Cylinder 2</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Cube 1</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Cube 2</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26112210"/>
                  </a:ext>
                </a:extLst>
              </a:tr>
              <a:tr h="198120">
                <a:tc>
                  <a:txBody>
                    <a:bodyPr/>
                    <a:lstStyle/>
                    <a:p>
                      <a:pPr algn="l">
                        <a:lnSpc>
                          <a:spcPct val="150000"/>
                        </a:lnSpc>
                        <a:spcAft>
                          <a:spcPts val="1000"/>
                        </a:spcAft>
                      </a:pPr>
                      <a:r>
                        <a:rPr lang="en-US" sz="1200" dirty="0">
                          <a:effectLst/>
                          <a:latin typeface="Times New Roman" panose="02020603050405020304" pitchFamily="18" charset="0"/>
                          <a:cs typeface="Times New Roman" panose="02020603050405020304" pitchFamily="18" charset="0"/>
                        </a:rPr>
                        <a:t>UPV (m/s)</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4405</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4525</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4785</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4566</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48852383"/>
                  </a:ext>
                </a:extLst>
              </a:tr>
              <a:tr h="198120">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Rebound Number</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29.83</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36.13</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24.00</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30.40</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08207477"/>
                  </a:ext>
                </a:extLst>
              </a:tr>
              <a:tr h="198120">
                <a:tc>
                  <a:txBody>
                    <a:bodyPr/>
                    <a:lstStyle/>
                    <a:p>
                      <a:pPr algn="l">
                        <a:lnSpc>
                          <a:spcPct val="150000"/>
                        </a:lnSpc>
                        <a:spcAft>
                          <a:spcPts val="1000"/>
                        </a:spcAft>
                      </a:pPr>
                      <a:r>
                        <a:rPr lang="en-US" sz="1200" dirty="0">
                          <a:effectLst/>
                          <a:latin typeface="Times New Roman" panose="02020603050405020304" pitchFamily="18" charset="0"/>
                          <a:cs typeface="Times New Roman" panose="02020603050405020304" pitchFamily="18" charset="0"/>
                        </a:rPr>
                        <a:t>Compressive Strength (MPa)</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34.94</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40.43</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latin typeface="Times New Roman" panose="02020603050405020304" pitchFamily="18" charset="0"/>
                          <a:cs typeface="Times New Roman" panose="02020603050405020304" pitchFamily="18" charset="0"/>
                        </a:rPr>
                        <a:t>77.94</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dirty="0">
                          <a:effectLst/>
                          <a:latin typeface="Times New Roman" panose="02020603050405020304" pitchFamily="18" charset="0"/>
                          <a:cs typeface="Times New Roman" panose="02020603050405020304" pitchFamily="18" charset="0"/>
                        </a:rPr>
                        <a:t>76.53</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8382694"/>
                  </a:ext>
                </a:extLst>
              </a:tr>
            </a:tbl>
          </a:graphicData>
        </a:graphic>
      </p:graphicFrame>
      <p:graphicFrame>
        <p:nvGraphicFramePr>
          <p:cNvPr id="12" name="Tablo 11">
            <a:extLst>
              <a:ext uri="{FF2B5EF4-FFF2-40B4-BE49-F238E27FC236}">
                <a16:creationId xmlns:a16="http://schemas.microsoft.com/office/drawing/2014/main" id="{C0DCB0E0-AEB8-42DD-BB96-E69061D83EBF}"/>
              </a:ext>
            </a:extLst>
          </p:cNvPr>
          <p:cNvGraphicFramePr>
            <a:graphicFrameLocks noGrp="1"/>
          </p:cNvGraphicFramePr>
          <p:nvPr>
            <p:extLst>
              <p:ext uri="{D42A27DB-BD31-4B8C-83A1-F6EECF244321}">
                <p14:modId xmlns:p14="http://schemas.microsoft.com/office/powerpoint/2010/main" val="3638697904"/>
              </p:ext>
            </p:extLst>
          </p:nvPr>
        </p:nvGraphicFramePr>
        <p:xfrm>
          <a:off x="15072502" y="14127230"/>
          <a:ext cx="4724404" cy="1528828"/>
        </p:xfrm>
        <a:graphic>
          <a:graphicData uri="http://schemas.openxmlformats.org/drawingml/2006/table">
            <a:tbl>
              <a:tblPr firstRow="1" firstCol="1" bandRow="1">
                <a:tableStyleId>{5C22544A-7EE6-4342-B048-85BDC9FD1C3A}</a:tableStyleId>
              </a:tblPr>
              <a:tblGrid>
                <a:gridCol w="1811438">
                  <a:extLst>
                    <a:ext uri="{9D8B030D-6E8A-4147-A177-3AD203B41FA5}">
                      <a16:colId xmlns:a16="http://schemas.microsoft.com/office/drawing/2014/main" val="1857360924"/>
                    </a:ext>
                  </a:extLst>
                </a:gridCol>
                <a:gridCol w="708244">
                  <a:extLst>
                    <a:ext uri="{9D8B030D-6E8A-4147-A177-3AD203B41FA5}">
                      <a16:colId xmlns:a16="http://schemas.microsoft.com/office/drawing/2014/main" val="4231011538"/>
                    </a:ext>
                  </a:extLst>
                </a:gridCol>
                <a:gridCol w="708800">
                  <a:extLst>
                    <a:ext uri="{9D8B030D-6E8A-4147-A177-3AD203B41FA5}">
                      <a16:colId xmlns:a16="http://schemas.microsoft.com/office/drawing/2014/main" val="715366556"/>
                    </a:ext>
                  </a:extLst>
                </a:gridCol>
                <a:gridCol w="472718">
                  <a:extLst>
                    <a:ext uri="{9D8B030D-6E8A-4147-A177-3AD203B41FA5}">
                      <a16:colId xmlns:a16="http://schemas.microsoft.com/office/drawing/2014/main" val="3784528717"/>
                    </a:ext>
                  </a:extLst>
                </a:gridCol>
                <a:gridCol w="472163">
                  <a:extLst>
                    <a:ext uri="{9D8B030D-6E8A-4147-A177-3AD203B41FA5}">
                      <a16:colId xmlns:a16="http://schemas.microsoft.com/office/drawing/2014/main" val="773802445"/>
                    </a:ext>
                  </a:extLst>
                </a:gridCol>
                <a:gridCol w="551041">
                  <a:extLst>
                    <a:ext uri="{9D8B030D-6E8A-4147-A177-3AD203B41FA5}">
                      <a16:colId xmlns:a16="http://schemas.microsoft.com/office/drawing/2014/main" val="4129051269"/>
                    </a:ext>
                  </a:extLst>
                </a:gridCol>
              </a:tblGrid>
              <a:tr h="198120">
                <a:tc>
                  <a:txBody>
                    <a:bodyPr/>
                    <a:lstStyle/>
                    <a:p>
                      <a:pPr marL="0" marR="0" lvl="0" indent="0" algn="l" defTabSz="2519995" rtl="0" eaLnBrk="1" fontAlgn="auto" latinLnBrk="0" hangingPunct="1">
                        <a:lnSpc>
                          <a:spcPct val="150000"/>
                        </a:lnSpc>
                        <a:spcBef>
                          <a:spcPts val="0"/>
                        </a:spcBef>
                        <a:spcAft>
                          <a:spcPts val="1000"/>
                        </a:spcAft>
                        <a:buClrTx/>
                        <a:buSzTx/>
                        <a:buFontTx/>
                        <a:buNone/>
                        <a:tabLst/>
                        <a:defRPr/>
                      </a:pPr>
                      <a:r>
                        <a:rPr lang="en-US" sz="1200" dirty="0">
                          <a:effectLst/>
                        </a:rPr>
                        <a:t>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Results Under High Temperature</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dirty="0">
                          <a:effectLst/>
                        </a:rPr>
                        <a:t>Cylinder 1</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rPr>
                        <a:t>Cylinder 2</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dirty="0">
                          <a:effectLst/>
                        </a:rPr>
                        <a:t>Cube 1</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rPr>
                        <a:t>Cube 2</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rPr>
                        <a:t>Cube 3</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46362071"/>
                  </a:ext>
                </a:extLst>
              </a:tr>
              <a:tr h="198120">
                <a:tc>
                  <a:txBody>
                    <a:bodyPr/>
                    <a:lstStyle/>
                    <a:p>
                      <a:pPr algn="l">
                        <a:lnSpc>
                          <a:spcPct val="150000"/>
                        </a:lnSpc>
                        <a:spcAft>
                          <a:spcPts val="1000"/>
                        </a:spcAft>
                      </a:pPr>
                      <a:r>
                        <a:rPr lang="en-US" sz="1200">
                          <a:effectLst/>
                        </a:rPr>
                        <a:t>UPV (m/s)</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rPr>
                        <a:t>3697</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rowSpan="3">
                  <a:txBody>
                    <a:bodyPr/>
                    <a:lstStyle/>
                    <a:p>
                      <a:pPr algn="l">
                        <a:lnSpc>
                          <a:spcPct val="150000"/>
                        </a:lnSpc>
                        <a:spcAft>
                          <a:spcPts val="1000"/>
                        </a:spcAft>
                      </a:pPr>
                      <a:r>
                        <a:rPr lang="en-US" sz="1200">
                          <a:effectLst/>
                        </a:rPr>
                        <a:t>exploded</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rPr>
                        <a:t>4184</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rPr>
                        <a:t>4274</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rPr>
                        <a:t>4219</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06226832"/>
                  </a:ext>
                </a:extLst>
              </a:tr>
              <a:tr h="198120">
                <a:tc>
                  <a:txBody>
                    <a:bodyPr/>
                    <a:lstStyle/>
                    <a:p>
                      <a:pPr algn="l">
                        <a:lnSpc>
                          <a:spcPct val="150000"/>
                        </a:lnSpc>
                        <a:spcAft>
                          <a:spcPts val="1000"/>
                        </a:spcAft>
                      </a:pPr>
                      <a:r>
                        <a:rPr lang="en-US" sz="1200">
                          <a:effectLst/>
                        </a:rPr>
                        <a:t>Compressive Strength (MPa)</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rPr>
                        <a:t>36.36</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tr-TR"/>
                    </a:p>
                  </a:txBody>
                  <a:tcPr/>
                </a:tc>
                <a:tc>
                  <a:txBody>
                    <a:bodyPr/>
                    <a:lstStyle/>
                    <a:p>
                      <a:pPr algn="l">
                        <a:lnSpc>
                          <a:spcPct val="150000"/>
                        </a:lnSpc>
                        <a:spcAft>
                          <a:spcPts val="1000"/>
                        </a:spcAft>
                      </a:pPr>
                      <a:r>
                        <a:rPr lang="en-US" sz="1200">
                          <a:effectLst/>
                        </a:rPr>
                        <a:t>58.81</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rPr>
                        <a:t>52.38</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rPr>
                        <a:t>59.51</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21155412"/>
                  </a:ext>
                </a:extLst>
              </a:tr>
              <a:tr h="198120">
                <a:tc>
                  <a:txBody>
                    <a:bodyPr/>
                    <a:lstStyle/>
                    <a:p>
                      <a:pPr algn="l">
                        <a:lnSpc>
                          <a:spcPct val="150000"/>
                        </a:lnSpc>
                        <a:spcAft>
                          <a:spcPts val="1000"/>
                        </a:spcAft>
                      </a:pPr>
                      <a:r>
                        <a:rPr lang="en-US" sz="1200">
                          <a:effectLst/>
                        </a:rPr>
                        <a:t>Rebound Number</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rPr>
                        <a:t>31.13</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tr-TR"/>
                    </a:p>
                  </a:txBody>
                  <a:tcPr/>
                </a:tc>
                <a:tc>
                  <a:txBody>
                    <a:bodyPr/>
                    <a:lstStyle/>
                    <a:p>
                      <a:pPr algn="l">
                        <a:lnSpc>
                          <a:spcPct val="150000"/>
                        </a:lnSpc>
                        <a:spcAft>
                          <a:spcPts val="1000"/>
                        </a:spcAft>
                      </a:pPr>
                      <a:r>
                        <a:rPr lang="en-US" sz="1200">
                          <a:effectLst/>
                        </a:rPr>
                        <a:t>27.67</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a:effectLst/>
                        </a:rPr>
                        <a:t>27.60</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50000"/>
                        </a:lnSpc>
                        <a:spcAft>
                          <a:spcPts val="1000"/>
                        </a:spcAft>
                      </a:pPr>
                      <a:r>
                        <a:rPr lang="en-US" sz="1200" dirty="0">
                          <a:effectLst/>
                        </a:rPr>
                        <a:t>23.27</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21957426"/>
                  </a:ext>
                </a:extLst>
              </a:tr>
            </a:tbl>
          </a:graphicData>
        </a:graphic>
      </p:graphicFrame>
      <p:pic>
        <p:nvPicPr>
          <p:cNvPr id="16" name="Resim 15">
            <a:extLst>
              <a:ext uri="{FF2B5EF4-FFF2-40B4-BE49-F238E27FC236}">
                <a16:creationId xmlns:a16="http://schemas.microsoft.com/office/drawing/2014/main" id="{3AD3597C-A7BF-4B8B-8C4D-E14D740898B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28812"/>
          <a:stretch/>
        </p:blipFill>
        <p:spPr>
          <a:xfrm>
            <a:off x="15072491" y="6638768"/>
            <a:ext cx="3450005" cy="3274639"/>
          </a:xfrm>
          <a:prstGeom prst="rect">
            <a:avLst/>
          </a:prstGeom>
        </p:spPr>
      </p:pic>
    </p:spTree>
    <p:extLst>
      <p:ext uri="{BB962C8B-B14F-4D97-AF65-F5344CB8AC3E}">
        <p14:creationId xmlns:p14="http://schemas.microsoft.com/office/powerpoint/2010/main" val="11797010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TotalTime>
  <Words>1218</Words>
  <Application>Microsoft Office PowerPoint</Application>
  <PresentationFormat>Özel</PresentationFormat>
  <Paragraphs>187</Paragraphs>
  <Slides>1</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vt:i4>
      </vt:variant>
    </vt:vector>
  </HeadingPairs>
  <TitlesOfParts>
    <vt:vector size="6" baseType="lpstr">
      <vt:lpstr>Arial</vt:lpstr>
      <vt:lpstr>Calibri</vt:lpstr>
      <vt:lpstr>Calibri Light</vt:lpstr>
      <vt:lpstr>Times New Roman</vt:lpstr>
      <vt:lpstr>Office Theme</vt:lpstr>
      <vt:lpstr>DESIGN OF HIGH STRENGTH CONCRETE Rojda KAYACAN  Supervisor: Assoc. Prof. Dr. Nihat ATMACA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xxx</dc:creator>
  <cp:lastModifiedBy>mtan</cp:lastModifiedBy>
  <cp:revision>37</cp:revision>
  <dcterms:created xsi:type="dcterms:W3CDTF">2022-12-27T08:36:49Z</dcterms:created>
  <dcterms:modified xsi:type="dcterms:W3CDTF">2023-01-12T07:00:30Z</dcterms:modified>
</cp:coreProperties>
</file>