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2" r:id="rId1"/>
  </p:sldMasterIdLst>
  <p:sldIdLst>
    <p:sldId id="256" r:id="rId2"/>
    <p:sldId id="269" r:id="rId3"/>
    <p:sldId id="257" r:id="rId4"/>
    <p:sldId id="258" r:id="rId5"/>
    <p:sldId id="259" r:id="rId6"/>
    <p:sldId id="270" r:id="rId7"/>
    <p:sldId id="260" r:id="rId8"/>
    <p:sldId id="261" r:id="rId9"/>
    <p:sldId id="262" r:id="rId10"/>
    <p:sldId id="274" r:id="rId11"/>
    <p:sldId id="275" r:id="rId12"/>
    <p:sldId id="276" r:id="rId13"/>
    <p:sldId id="277" r:id="rId14"/>
    <p:sldId id="263" r:id="rId15"/>
    <p:sldId id="264" r:id="rId16"/>
    <p:sldId id="265" r:id="rId17"/>
    <p:sldId id="267" r:id="rId18"/>
    <p:sldId id="271" r:id="rId19"/>
    <p:sldId id="268" r:id="rId20"/>
    <p:sldId id="278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9BC4A-CC01-4AF1-9419-F25698118D89}" type="datetimeFigureOut">
              <a:rPr lang="tr-TR" smtClean="0"/>
              <a:t>5.01.2022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98FFC-C98E-4FA1-8676-298AA4B0797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32748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9BC4A-CC01-4AF1-9419-F25698118D89}" type="datetimeFigureOut">
              <a:rPr lang="tr-TR" smtClean="0"/>
              <a:t>5.01.2022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98FFC-C98E-4FA1-8676-298AA4B0797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46858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9BC4A-CC01-4AF1-9419-F25698118D89}" type="datetimeFigureOut">
              <a:rPr lang="tr-TR" smtClean="0"/>
              <a:t>5.01.2022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98FFC-C98E-4FA1-8676-298AA4B0797B}" type="slidenum">
              <a:rPr lang="tr-TR" smtClean="0"/>
              <a:t>‹#›</a:t>
            </a:fld>
            <a:endParaRPr lang="tr-T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144678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9BC4A-CC01-4AF1-9419-F25698118D89}" type="datetimeFigureOut">
              <a:rPr lang="tr-TR" smtClean="0"/>
              <a:t>5.01.2022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98FFC-C98E-4FA1-8676-298AA4B0797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348287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9BC4A-CC01-4AF1-9419-F25698118D89}" type="datetimeFigureOut">
              <a:rPr lang="tr-TR" smtClean="0"/>
              <a:t>5.01.2022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98FFC-C98E-4FA1-8676-298AA4B0797B}" type="slidenum">
              <a:rPr lang="tr-TR" smtClean="0"/>
              <a:t>‹#›</a:t>
            </a:fld>
            <a:endParaRPr lang="tr-T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344638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9BC4A-CC01-4AF1-9419-F25698118D89}" type="datetimeFigureOut">
              <a:rPr lang="tr-TR" smtClean="0"/>
              <a:t>5.01.2022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98FFC-C98E-4FA1-8676-298AA4B0797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120561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9BC4A-CC01-4AF1-9419-F25698118D89}" type="datetimeFigureOut">
              <a:rPr lang="tr-TR" smtClean="0"/>
              <a:t>5.01.2022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98FFC-C98E-4FA1-8676-298AA4B0797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485915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9BC4A-CC01-4AF1-9419-F25698118D89}" type="datetimeFigureOut">
              <a:rPr lang="tr-TR" smtClean="0"/>
              <a:t>5.01.2022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98FFC-C98E-4FA1-8676-298AA4B0797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57204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9BC4A-CC01-4AF1-9419-F25698118D89}" type="datetimeFigureOut">
              <a:rPr lang="tr-TR" smtClean="0"/>
              <a:t>5.01.2022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98FFC-C98E-4FA1-8676-298AA4B0797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94289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9BC4A-CC01-4AF1-9419-F25698118D89}" type="datetimeFigureOut">
              <a:rPr lang="tr-TR" smtClean="0"/>
              <a:t>5.01.2022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98FFC-C98E-4FA1-8676-298AA4B0797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5579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9BC4A-CC01-4AF1-9419-F25698118D89}" type="datetimeFigureOut">
              <a:rPr lang="tr-TR" smtClean="0"/>
              <a:t>5.01.2022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98FFC-C98E-4FA1-8676-298AA4B0797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99600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9BC4A-CC01-4AF1-9419-F25698118D89}" type="datetimeFigureOut">
              <a:rPr lang="tr-TR" smtClean="0"/>
              <a:t>5.01.2022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98FFC-C98E-4FA1-8676-298AA4B0797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83149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9BC4A-CC01-4AF1-9419-F25698118D89}" type="datetimeFigureOut">
              <a:rPr lang="tr-TR" smtClean="0"/>
              <a:t>5.01.2022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98FFC-C98E-4FA1-8676-298AA4B0797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7258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9BC4A-CC01-4AF1-9419-F25698118D89}" type="datetimeFigureOut">
              <a:rPr lang="tr-TR" smtClean="0"/>
              <a:t>5.01.2022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98FFC-C98E-4FA1-8676-298AA4B0797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89962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9BC4A-CC01-4AF1-9419-F25698118D89}" type="datetimeFigureOut">
              <a:rPr lang="tr-TR" smtClean="0"/>
              <a:t>5.01.2022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98FFC-C98E-4FA1-8676-298AA4B0797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26540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9BC4A-CC01-4AF1-9419-F25698118D89}" type="datetimeFigureOut">
              <a:rPr lang="tr-TR" smtClean="0"/>
              <a:t>5.01.2022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98FFC-C98E-4FA1-8676-298AA4B0797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37005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29BC4A-CC01-4AF1-9419-F25698118D89}" type="datetimeFigureOut">
              <a:rPr lang="tr-TR" smtClean="0"/>
              <a:t>5.01.2022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03998FFC-C98E-4FA1-8676-298AA4B0797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78158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  <p:sldLayoutId id="214748375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933254" y="575269"/>
            <a:ext cx="12192000" cy="53446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DESIGN OF A </a:t>
            </a:r>
            <a:r>
              <a:rPr lang="tr-TR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RESIDENTIAL BUILDING</a:t>
            </a:r>
            <a:endParaRPr lang="tr-TR" sz="16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tr-TR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GAZIANTEP  </a:t>
            </a:r>
            <a:endParaRPr lang="tr-TR" sz="16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tr-TR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tr-TR" sz="16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tr-TR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tr-TR" sz="16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tr-TR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 499</a:t>
            </a:r>
            <a:endParaRPr lang="tr-TR" sz="16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tr-TR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CIVIL ENGINEERING DESIGN</a:t>
            </a:r>
            <a:endParaRPr lang="tr-TR" sz="16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tr-TR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tr-TR" sz="16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tr-TR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tr-TR" sz="16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tr-TR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tr-TR" sz="16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tr-TR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tr-TR" sz="16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tr-TR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  <a:endParaRPr lang="tr-TR" sz="16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r-TR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tr-TR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sey</a:t>
            </a:r>
            <a:r>
              <a:rPr lang="en-US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tr-TR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 Emre 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tr-TR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ZKALEL</a:t>
            </a:r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201731960 </a:t>
            </a:r>
            <a:endParaRPr lang="tr-TR" sz="1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r-TR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tr-TR" sz="1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r-TR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tr-TR" sz="1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r-TR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SUPERVISOR</a:t>
            </a:r>
            <a:endParaRPr lang="tr-TR" sz="1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r-TR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Prof.Dr</a:t>
            </a:r>
            <a:r>
              <a:rPr lang="tr-TR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Abdulkadir 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tr-TR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</a:t>
            </a:r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tr-TR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endParaRPr lang="tr-TR" sz="1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04E0F415-ABDD-4AB5-B75F-0A5BEEAA62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313" y="1461666"/>
            <a:ext cx="3571875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515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8BBF9FD3-C2CD-4711-B90A-F74A008A2E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77377" y="1087364"/>
            <a:ext cx="6544843" cy="4683271"/>
          </a:xfrm>
        </p:spPr>
      </p:pic>
    </p:spTree>
    <p:extLst>
      <p:ext uri="{BB962C8B-B14F-4D97-AF65-F5344CB8AC3E}">
        <p14:creationId xmlns:p14="http://schemas.microsoft.com/office/powerpoint/2010/main" val="38928243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1C339E4B-4FE3-4949-875C-F01F278E1D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391" y="387113"/>
            <a:ext cx="9152268" cy="2786334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155C63AC-2188-4F30-A24B-6AE1176E6F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653" y="3159307"/>
            <a:ext cx="8983744" cy="331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8278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8C48F4E9-4C2B-48EC-A6BD-92B891BB79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9164" y="499620"/>
            <a:ext cx="9113667" cy="2473434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A6A3B2B1-779A-4951-9FA3-D1DBFA72AA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0287" y="3167403"/>
            <a:ext cx="9031423" cy="2875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6857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A6DDD505-26B7-481E-A27C-9C5980CFBC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2759" y="193249"/>
            <a:ext cx="5966482" cy="3138360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74A10236-6F8B-4611-B6A3-4605CFDB85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4163" y="3429000"/>
            <a:ext cx="6075078" cy="3235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1950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62542" y="583649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tr-T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STRUCTURE GENERAL INFORMATIONS </a:t>
            </a:r>
          </a:p>
        </p:txBody>
      </p:sp>
      <p:grpSp>
        <p:nvGrpSpPr>
          <p:cNvPr id="7" name="Group 28918"/>
          <p:cNvGrpSpPr/>
          <p:nvPr/>
        </p:nvGrpSpPr>
        <p:grpSpPr>
          <a:xfrm>
            <a:off x="2048470" y="1244049"/>
            <a:ext cx="6424812" cy="5248826"/>
            <a:chOff x="0" y="0"/>
            <a:chExt cx="5844667" cy="8409226"/>
          </a:xfrm>
        </p:grpSpPr>
        <p:sp>
          <p:nvSpPr>
            <p:cNvPr id="8" name="Rectangle 3118"/>
            <p:cNvSpPr/>
            <p:nvPr/>
          </p:nvSpPr>
          <p:spPr>
            <a:xfrm>
              <a:off x="32309" y="0"/>
              <a:ext cx="50673" cy="224380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 indent="-6350" algn="l">
                <a:lnSpc>
                  <a:spcPct val="115000"/>
                </a:lnSpc>
                <a:spcAft>
                  <a:spcPts val="0"/>
                </a:spcAft>
              </a:pPr>
              <a:r>
                <a:rPr lang="tr-TR" sz="12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9" name="Rectangle 3119"/>
            <p:cNvSpPr/>
            <p:nvPr/>
          </p:nvSpPr>
          <p:spPr>
            <a:xfrm>
              <a:off x="5793994" y="4798187"/>
              <a:ext cx="50673" cy="224380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 indent="-6350" algn="l">
                <a:lnSpc>
                  <a:spcPct val="115000"/>
                </a:lnSpc>
                <a:spcAft>
                  <a:spcPts val="0"/>
                </a:spcAft>
              </a:pPr>
              <a:r>
                <a:rPr lang="tr-TR" sz="12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10" name="Rectangle 3120"/>
            <p:cNvSpPr/>
            <p:nvPr/>
          </p:nvSpPr>
          <p:spPr>
            <a:xfrm>
              <a:off x="32309" y="5092319"/>
              <a:ext cx="50673" cy="224380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 indent="-6350" algn="l">
                <a:lnSpc>
                  <a:spcPct val="115000"/>
                </a:lnSpc>
                <a:spcAft>
                  <a:spcPts val="0"/>
                </a:spcAft>
              </a:pPr>
              <a:r>
                <a:rPr lang="tr-TR" sz="12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11" name="Rectangle 3121"/>
            <p:cNvSpPr/>
            <p:nvPr/>
          </p:nvSpPr>
          <p:spPr>
            <a:xfrm>
              <a:off x="32309" y="5421503"/>
              <a:ext cx="50673" cy="224380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 indent="-6350" algn="l">
                <a:lnSpc>
                  <a:spcPct val="115000"/>
                </a:lnSpc>
                <a:spcAft>
                  <a:spcPts val="0"/>
                </a:spcAft>
              </a:pPr>
              <a:r>
                <a:rPr lang="tr-TR" sz="12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12" name="Rectangle 3122"/>
            <p:cNvSpPr/>
            <p:nvPr/>
          </p:nvSpPr>
          <p:spPr>
            <a:xfrm>
              <a:off x="32309" y="5749163"/>
              <a:ext cx="50673" cy="224380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 indent="-6350" algn="l">
                <a:lnSpc>
                  <a:spcPct val="115000"/>
                </a:lnSpc>
                <a:spcAft>
                  <a:spcPts val="0"/>
                </a:spcAft>
              </a:pPr>
              <a:r>
                <a:rPr lang="tr-TR" sz="12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13" name="Rectangle 3123"/>
            <p:cNvSpPr/>
            <p:nvPr/>
          </p:nvSpPr>
          <p:spPr>
            <a:xfrm>
              <a:off x="32309" y="6078348"/>
              <a:ext cx="50673" cy="224379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 indent="-6350" algn="l">
                <a:lnSpc>
                  <a:spcPct val="115000"/>
                </a:lnSpc>
                <a:spcAft>
                  <a:spcPts val="0"/>
                </a:spcAft>
              </a:pPr>
              <a:r>
                <a:rPr lang="tr-TR" sz="12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14" name="Rectangle 3124"/>
            <p:cNvSpPr/>
            <p:nvPr/>
          </p:nvSpPr>
          <p:spPr>
            <a:xfrm>
              <a:off x="32309" y="6407531"/>
              <a:ext cx="50673" cy="224381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 indent="-6350" algn="l">
                <a:lnSpc>
                  <a:spcPct val="115000"/>
                </a:lnSpc>
                <a:spcAft>
                  <a:spcPts val="0"/>
                </a:spcAft>
              </a:pPr>
              <a:r>
                <a:rPr lang="tr-TR" sz="12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15" name="Rectangle 3125"/>
            <p:cNvSpPr/>
            <p:nvPr/>
          </p:nvSpPr>
          <p:spPr>
            <a:xfrm>
              <a:off x="32309" y="6735572"/>
              <a:ext cx="50673" cy="224380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 indent="-6350" algn="l">
                <a:lnSpc>
                  <a:spcPct val="115000"/>
                </a:lnSpc>
                <a:spcAft>
                  <a:spcPts val="0"/>
                </a:spcAft>
              </a:pPr>
              <a:r>
                <a:rPr lang="tr-TR" sz="12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16" name="Rectangle 3126"/>
            <p:cNvSpPr/>
            <p:nvPr/>
          </p:nvSpPr>
          <p:spPr>
            <a:xfrm>
              <a:off x="32309" y="7064756"/>
              <a:ext cx="50673" cy="224381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 indent="-6350" algn="l">
                <a:lnSpc>
                  <a:spcPct val="115000"/>
                </a:lnSpc>
                <a:spcAft>
                  <a:spcPts val="0"/>
                </a:spcAft>
              </a:pPr>
              <a:r>
                <a:rPr lang="tr-TR" sz="12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17" name="Rectangle 3127"/>
            <p:cNvSpPr/>
            <p:nvPr/>
          </p:nvSpPr>
          <p:spPr>
            <a:xfrm>
              <a:off x="32309" y="7392416"/>
              <a:ext cx="50673" cy="224380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 indent="-6350" algn="l">
                <a:lnSpc>
                  <a:spcPct val="115000"/>
                </a:lnSpc>
                <a:spcAft>
                  <a:spcPts val="0"/>
                </a:spcAft>
              </a:pPr>
              <a:r>
                <a:rPr lang="tr-TR" sz="12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18" name="Rectangle 3128"/>
            <p:cNvSpPr/>
            <p:nvPr/>
          </p:nvSpPr>
          <p:spPr>
            <a:xfrm>
              <a:off x="32309" y="7721600"/>
              <a:ext cx="50673" cy="224380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 indent="-6350" algn="l">
                <a:lnSpc>
                  <a:spcPct val="115000"/>
                </a:lnSpc>
                <a:spcAft>
                  <a:spcPts val="0"/>
                </a:spcAft>
              </a:pPr>
              <a:r>
                <a:rPr lang="tr-TR" sz="12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19" name="Rectangle 3129"/>
            <p:cNvSpPr/>
            <p:nvPr/>
          </p:nvSpPr>
          <p:spPr>
            <a:xfrm>
              <a:off x="32309" y="8049260"/>
              <a:ext cx="50673" cy="224380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 indent="-6350" algn="l">
                <a:lnSpc>
                  <a:spcPct val="115000"/>
                </a:lnSpc>
                <a:spcAft>
                  <a:spcPts val="0"/>
                </a:spcAft>
              </a:pPr>
              <a:r>
                <a:rPr lang="tr-TR" sz="12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</a:p>
          </p:txBody>
        </p:sp>
        <p:pic>
          <p:nvPicPr>
            <p:cNvPr id="20" name="Picture 28931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29845" y="320701"/>
              <a:ext cx="5762625" cy="4603750"/>
            </a:xfrm>
            <a:prstGeom prst="rect">
              <a:avLst/>
            </a:prstGeom>
          </p:spPr>
        </p:pic>
        <p:pic>
          <p:nvPicPr>
            <p:cNvPr id="21" name="Picture 3133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0" y="4896384"/>
              <a:ext cx="5814060" cy="3200400"/>
            </a:xfrm>
            <a:prstGeom prst="rect">
              <a:avLst/>
            </a:prstGeom>
          </p:spPr>
        </p:pic>
        <p:sp>
          <p:nvSpPr>
            <p:cNvPr id="22" name="Rectangle 3135"/>
            <p:cNvSpPr/>
            <p:nvPr/>
          </p:nvSpPr>
          <p:spPr>
            <a:xfrm>
              <a:off x="4877" y="8184846"/>
              <a:ext cx="50673" cy="224380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 indent="-6350" algn="l">
                <a:lnSpc>
                  <a:spcPct val="115000"/>
                </a:lnSpc>
                <a:spcAft>
                  <a:spcPts val="0"/>
                </a:spcAft>
              </a:pPr>
              <a:r>
                <a:rPr lang="tr-TR" sz="12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23" name="Rectangle 3136"/>
            <p:cNvSpPr/>
            <p:nvPr/>
          </p:nvSpPr>
          <p:spPr>
            <a:xfrm>
              <a:off x="42977" y="8184846"/>
              <a:ext cx="577672" cy="224380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 indent="-6350" algn="l">
                <a:lnSpc>
                  <a:spcPct val="115000"/>
                </a:lnSpc>
                <a:spcAft>
                  <a:spcPts val="0"/>
                </a:spcAft>
              </a:pPr>
              <a:endParaRPr lang="tr-TR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4" name="Rectangle 3137"/>
            <p:cNvSpPr/>
            <p:nvPr/>
          </p:nvSpPr>
          <p:spPr>
            <a:xfrm>
              <a:off x="477266" y="8184846"/>
              <a:ext cx="202692" cy="224380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 indent="-6350" algn="l">
                <a:lnSpc>
                  <a:spcPct val="115000"/>
                </a:lnSpc>
                <a:spcAft>
                  <a:spcPts val="0"/>
                </a:spcAft>
              </a:pPr>
              <a:endParaRPr lang="tr-TR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5" name="Rectangle 3138"/>
            <p:cNvSpPr/>
            <p:nvPr/>
          </p:nvSpPr>
          <p:spPr>
            <a:xfrm>
              <a:off x="629666" y="8184846"/>
              <a:ext cx="50673" cy="224380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 indent="-6350" algn="l">
                <a:lnSpc>
                  <a:spcPct val="115000"/>
                </a:lnSpc>
                <a:spcAft>
                  <a:spcPts val="0"/>
                </a:spcAft>
              </a:pPr>
              <a:r>
                <a:rPr lang="tr-TR" sz="12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26" name="Rectangle 3139"/>
            <p:cNvSpPr/>
            <p:nvPr/>
          </p:nvSpPr>
          <p:spPr>
            <a:xfrm>
              <a:off x="667766" y="8184846"/>
              <a:ext cx="2989707" cy="224380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 indent="-6350" algn="l">
                <a:lnSpc>
                  <a:spcPct val="115000"/>
                </a:lnSpc>
                <a:spcAft>
                  <a:spcPts val="0"/>
                </a:spcAft>
              </a:pPr>
              <a:endParaRPr lang="tr-TR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7" name="Rectangle 3140"/>
            <p:cNvSpPr/>
            <p:nvPr/>
          </p:nvSpPr>
          <p:spPr>
            <a:xfrm>
              <a:off x="2917571" y="8184846"/>
              <a:ext cx="50673" cy="224380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 indent="-6350" algn="l">
                <a:lnSpc>
                  <a:spcPct val="115000"/>
                </a:lnSpc>
                <a:spcAft>
                  <a:spcPts val="0"/>
                </a:spcAft>
              </a:pPr>
              <a:r>
                <a:rPr lang="tr-TR" sz="12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502084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505435" y="515332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tr-T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MATERIAL INFORMATIONS </a:t>
            </a:r>
            <a:endParaRPr lang="tr-T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8968"/>
          <p:cNvPicPr/>
          <p:nvPr/>
        </p:nvPicPr>
        <p:blipFill>
          <a:blip r:embed="rId2"/>
          <a:stretch>
            <a:fillRect/>
          </a:stretch>
        </p:blipFill>
        <p:spPr>
          <a:xfrm>
            <a:off x="2326130" y="1483299"/>
            <a:ext cx="6955278" cy="434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8513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81229" y="617456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tr-T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BUILDING SUMMARY REPORT </a:t>
            </a:r>
            <a:endParaRPr lang="tr-T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8969"/>
          <p:cNvPicPr/>
          <p:nvPr/>
        </p:nvPicPr>
        <p:blipFill>
          <a:blip r:embed="rId2"/>
          <a:stretch>
            <a:fillRect/>
          </a:stretch>
        </p:blipFill>
        <p:spPr>
          <a:xfrm>
            <a:off x="1943493" y="1652981"/>
            <a:ext cx="6872140" cy="4512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4632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396241" y="732148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tr-T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FIGURES AFTER ANALYSIS </a:t>
            </a:r>
            <a:br>
              <a:rPr lang="tr-T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tr-T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30604"/>
          <p:cNvPicPr/>
          <p:nvPr/>
        </p:nvPicPr>
        <p:blipFill>
          <a:blip r:embed="rId2"/>
          <a:stretch>
            <a:fillRect/>
          </a:stretch>
        </p:blipFill>
        <p:spPr>
          <a:xfrm>
            <a:off x="2714919" y="1930400"/>
            <a:ext cx="5959313" cy="3798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4643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D28F8C7C-810F-459B-A949-1461F02D8A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84981" y="1083675"/>
            <a:ext cx="5637229" cy="4690649"/>
          </a:xfrm>
        </p:spPr>
      </p:pic>
    </p:spTree>
    <p:extLst>
      <p:ext uri="{BB962C8B-B14F-4D97-AF65-F5344CB8AC3E}">
        <p14:creationId xmlns:p14="http://schemas.microsoft.com/office/powerpoint/2010/main" val="25243341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797666" y="685015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tr-T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endParaRPr lang="tr-T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624701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Within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scope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project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gained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practical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experience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reading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project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a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common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static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analysis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program of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basic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lessons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took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theoretically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then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modeling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it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experiencing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before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starting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project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addition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tried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correct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my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deficiencies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mistakes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making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necessary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efforts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correction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many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technical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systemic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errors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encountered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during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my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project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work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Within the scope of this project, I saw how a project can be modeled and analyzed by using the Turkey Building Earthquake regulation on modeling and analysis of the parameters required for a reinforced concrete structure. In addition, I had chance to do a lot of research on the internet and correct my deficiencies in issues which I didn’t know before.</a:t>
            </a: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0857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797666" y="675588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TABLE OF CONTENTS </a:t>
            </a:r>
            <a:endParaRPr lang="tr-TR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370176"/>
            <a:ext cx="10515600" cy="49740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ABSTRACT</a:t>
            </a:r>
          </a:p>
          <a:p>
            <a:pPr marL="0" indent="0">
              <a:buNone/>
            </a:pP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RESIDENTIAL BUILDING PROJECT</a:t>
            </a:r>
          </a:p>
          <a:p>
            <a:pPr marL="0" indent="0">
              <a:buNone/>
            </a:pP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ARCHITECTURAL DRAWINGS OF THE PROJECT</a:t>
            </a:r>
          </a:p>
          <a:p>
            <a:pPr marL="0" indent="0">
              <a:buNone/>
            </a:pP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BUILDING PARAMETERS RELATED WITH TBDY 2018</a:t>
            </a:r>
            <a:endParaRPr lang="tr-T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STRUCTURE GENERAL INFORMATIONS </a:t>
            </a:r>
          </a:p>
          <a:p>
            <a:pPr marL="0" indent="0">
              <a:buNone/>
            </a:pP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MATERIAL INFORMATIONS </a:t>
            </a:r>
          </a:p>
          <a:p>
            <a:pPr marL="0" indent="0">
              <a:buNone/>
            </a:pP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BUILDING SUMMARY REPORT </a:t>
            </a:r>
          </a:p>
          <a:p>
            <a:pPr marL="0" indent="0">
              <a:buNone/>
            </a:pP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FIGURES AFTER ANALYSIS </a:t>
            </a:r>
          </a:p>
          <a:p>
            <a:pPr marL="0" indent="0">
              <a:buNone/>
            </a:pP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 REFERENCES </a:t>
            </a:r>
            <a:b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tr-T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sz="2400" b="1" dirty="0"/>
          </a:p>
        </p:txBody>
      </p:sp>
    </p:spTree>
    <p:extLst>
      <p:ext uri="{BB962C8B-B14F-4D97-AF65-F5344CB8AC3E}">
        <p14:creationId xmlns:p14="http://schemas.microsoft.com/office/powerpoint/2010/main" val="4709469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4EF1A65-8CE6-4DE9-A429-AA4458C68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657" y="628454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tr-T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REFERENCES</a:t>
            </a:r>
            <a:endParaRPr lang="tr-T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0AC9D3BE-6268-489B-98D0-26C09D0B722B}"/>
              </a:ext>
            </a:extLst>
          </p:cNvPr>
          <p:cNvSpPr txBox="1"/>
          <p:nvPr/>
        </p:nvSpPr>
        <p:spPr>
          <a:xfrm>
            <a:off x="1150069" y="1866508"/>
            <a:ext cx="84558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Turkish Building Earthquake Code 2018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Turkish Building Standards (TS 500)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Idecad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Static Analysis Program</a:t>
            </a: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185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1096856"/>
            <a:ext cx="10515600" cy="1325563"/>
          </a:xfrm>
        </p:spPr>
        <p:txBody>
          <a:bodyPr/>
          <a:lstStyle/>
          <a:p>
            <a:pPr algn="ctr"/>
            <a:r>
              <a:rPr lang="tr-T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ABSTRACT</a:t>
            </a:r>
            <a:b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75963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project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residential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building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floors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was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modeled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bearing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systems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such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column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beam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slab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shear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wall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foundation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according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Turkish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Building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Earthquake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Code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TS500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over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IDECAD,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then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static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analysis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was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performed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same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program.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While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analyzing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project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was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modeled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residential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building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built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Gaziantep,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taking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into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account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coordinates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earthquake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spectra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province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Gaziantep. As a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result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analysis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it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was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not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seen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any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project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errors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reports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obtained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a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result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structure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analysis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shown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detail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project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6354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797666" y="798136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tr-T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RESIDENTIAL BUILDING PROJECT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16199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need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housing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concept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space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formed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accordance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need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arose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a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result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effort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live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nature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Housing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residential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design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which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meets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concept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housing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coincides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historical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development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has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survived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present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day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taking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into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account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concept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architecture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spatial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formation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these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concepts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arises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a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result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qualities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physical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social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economic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These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qualities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also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main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determinants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concept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culture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which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a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human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trait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Wherever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person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mentioned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there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a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culture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Culture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can be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explained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some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biological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some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social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completely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human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sub-concepts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such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knowledge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accumulation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experience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education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need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housing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also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shaped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influence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culture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housing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housing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design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differentiated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a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result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these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contexts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85158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A19D26F5-A847-45CA-8054-6678682087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9441" y="908973"/>
            <a:ext cx="6353241" cy="5040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827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>
            <a:extLst>
              <a:ext uri="{FF2B5EF4-FFF2-40B4-BE49-F238E27FC236}">
                <a16:creationId xmlns:a16="http://schemas.microsoft.com/office/drawing/2014/main" id="{40A78F98-1B2B-4DD0-B8A9-F7727D323A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3959" y="610250"/>
            <a:ext cx="6998880" cy="541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0270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tr-T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ARCHITECTURAL DRAWINGS OF THE PROJECT </a:t>
            </a:r>
            <a:br>
              <a:rPr lang="tr-T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tr-T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901"/>
          <p:cNvPicPr/>
          <p:nvPr/>
        </p:nvPicPr>
        <p:blipFill>
          <a:blip r:embed="rId2"/>
          <a:stretch>
            <a:fillRect/>
          </a:stretch>
        </p:blipFill>
        <p:spPr>
          <a:xfrm>
            <a:off x="2917998" y="1827446"/>
            <a:ext cx="4499570" cy="442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7742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8737"/>
          <p:cNvPicPr/>
          <p:nvPr/>
        </p:nvPicPr>
        <p:blipFill>
          <a:blip r:embed="rId2"/>
          <a:stretch>
            <a:fillRect/>
          </a:stretch>
        </p:blipFill>
        <p:spPr>
          <a:xfrm>
            <a:off x="2983076" y="615950"/>
            <a:ext cx="5584825" cy="562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011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BUILDING PARAMETERS</a:t>
            </a:r>
            <a:b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RELATED WITH TBDY 2018</a:t>
            </a:r>
            <a:endParaRPr lang="tr-TR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1885A3F6-73D9-433D-A65B-E19C95F1EA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756675"/>
            <a:ext cx="9830652" cy="1036410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E69C4F2E-AE74-4215-AF23-F4DD89C04D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893748"/>
            <a:ext cx="7683631" cy="3520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973802"/>
      </p:ext>
    </p:extLst>
  </p:cSld>
  <p:clrMapOvr>
    <a:masterClrMapping/>
  </p:clrMapOvr>
</p:sld>
</file>

<file path=ppt/theme/theme1.xml><?xml version="1.0" encoding="utf-8"?>
<a:theme xmlns:a="http://schemas.openxmlformats.org/drawingml/2006/main" name="Yüzeyler">
  <a:themeElements>
    <a:clrScheme name="Sıcak Mavi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Yüzeyler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Yüzeyler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110</TotalTime>
  <Words>603</Words>
  <Application>Microsoft Office PowerPoint</Application>
  <PresentationFormat>Geniş ekran</PresentationFormat>
  <Paragraphs>64</Paragraphs>
  <Slides>20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20</vt:i4>
      </vt:variant>
    </vt:vector>
  </HeadingPairs>
  <TitlesOfParts>
    <vt:vector size="25" baseType="lpstr">
      <vt:lpstr>Arial</vt:lpstr>
      <vt:lpstr>Times New Roman</vt:lpstr>
      <vt:lpstr>Trebuchet MS</vt:lpstr>
      <vt:lpstr>Wingdings 3</vt:lpstr>
      <vt:lpstr>Yüzeyler</vt:lpstr>
      <vt:lpstr>PowerPoint Sunusu</vt:lpstr>
      <vt:lpstr>TABLE OF CONTENTS </vt:lpstr>
      <vt:lpstr>1. ABSTRACT </vt:lpstr>
      <vt:lpstr>2. THE RESIDENTIAL BUILDING PROJECT</vt:lpstr>
      <vt:lpstr>PowerPoint Sunusu</vt:lpstr>
      <vt:lpstr>PowerPoint Sunusu</vt:lpstr>
      <vt:lpstr>3. ARCHITECTURAL DRAWINGS OF THE PROJECT  </vt:lpstr>
      <vt:lpstr>PowerPoint Sunusu</vt:lpstr>
      <vt:lpstr>4. BUILDING PARAMETERS RELATED WITH TBDY 2018</vt:lpstr>
      <vt:lpstr>PowerPoint Sunusu</vt:lpstr>
      <vt:lpstr>PowerPoint Sunusu</vt:lpstr>
      <vt:lpstr>PowerPoint Sunusu</vt:lpstr>
      <vt:lpstr>PowerPoint Sunusu</vt:lpstr>
      <vt:lpstr>5. STRUCTURE GENERAL INFORMATIONS </vt:lpstr>
      <vt:lpstr>6. MATERIAL INFORMATIONS </vt:lpstr>
      <vt:lpstr>7. BUILDING SUMMARY REPORT </vt:lpstr>
      <vt:lpstr>8. FIGURES AFTER ANALYSIS  </vt:lpstr>
      <vt:lpstr>PowerPoint Sunusu</vt:lpstr>
      <vt:lpstr>9. CONCLUSION</vt:lpstr>
      <vt:lpstr>10. 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Microsoft hesabı</dc:creator>
  <cp:lastModifiedBy>Hüseyin Emre Özkaleli</cp:lastModifiedBy>
  <cp:revision>11</cp:revision>
  <dcterms:created xsi:type="dcterms:W3CDTF">2022-01-05T17:14:03Z</dcterms:created>
  <dcterms:modified xsi:type="dcterms:W3CDTF">2022-01-05T20:40:25Z</dcterms:modified>
</cp:coreProperties>
</file>