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21386800" cy="30279975"/>
  <p:notesSz cx="6858000" cy="9144000"/>
  <p:embeddedFontLst>
    <p:embeddedFont>
      <p:font typeface="Calibri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129474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7371" algn="l" defTabSz="129474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94742" algn="l" defTabSz="129474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42113" algn="l" defTabSz="129474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89483" algn="l" defTabSz="129474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36855" algn="l" defTabSz="129474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84225" algn="l" defTabSz="129474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531597" algn="l" defTabSz="129474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78967" algn="l" defTabSz="129474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47">
          <p15:clr>
            <a:srgbClr val="A4A3A4"/>
          </p15:clr>
        </p15:guide>
        <p15:guide id="2" pos="34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0" d="100"/>
          <a:sy n="60" d="100"/>
        </p:scale>
        <p:origin x="-636" y="-72"/>
      </p:cViewPr>
      <p:guideLst>
        <p:guide orient="horz" pos="3060"/>
        <p:guide pos="40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0494" y="3018102"/>
            <a:ext cx="10998926" cy="20825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0988" y="5505450"/>
            <a:ext cx="9057938" cy="24828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7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94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42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89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36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8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31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78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81437" y="389071"/>
            <a:ext cx="2911480" cy="82896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6996" y="389071"/>
            <a:ext cx="8518776" cy="828966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164" y="6243110"/>
            <a:ext cx="10998926" cy="1929606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2164" y="4117845"/>
            <a:ext cx="10998926" cy="2125265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4737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9474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421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8948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368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8422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3159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789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996" y="2266950"/>
            <a:ext cx="5715128" cy="6411781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7790" y="2266950"/>
            <a:ext cx="5715128" cy="6411781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6997" y="2174743"/>
            <a:ext cx="5717375" cy="906330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47371" indent="0">
              <a:buNone/>
              <a:defRPr sz="2900" b="1"/>
            </a:lvl2pPr>
            <a:lvl3pPr marL="1294742" indent="0">
              <a:buNone/>
              <a:defRPr sz="2500" b="1"/>
            </a:lvl3pPr>
            <a:lvl4pPr marL="1942113" indent="0">
              <a:buNone/>
              <a:defRPr sz="2300" b="1"/>
            </a:lvl4pPr>
            <a:lvl5pPr marL="2589483" indent="0">
              <a:buNone/>
              <a:defRPr sz="2300" b="1"/>
            </a:lvl5pPr>
            <a:lvl6pPr marL="3236855" indent="0">
              <a:buNone/>
              <a:defRPr sz="2300" b="1"/>
            </a:lvl6pPr>
            <a:lvl7pPr marL="3884225" indent="0">
              <a:buNone/>
              <a:defRPr sz="2300" b="1"/>
            </a:lvl7pPr>
            <a:lvl8pPr marL="4531597" indent="0">
              <a:buNone/>
              <a:defRPr sz="2300" b="1"/>
            </a:lvl8pPr>
            <a:lvl9pPr marL="5178967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997" y="3081074"/>
            <a:ext cx="5717375" cy="5597658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73297" y="2174743"/>
            <a:ext cx="5719621" cy="906330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47371" indent="0">
              <a:buNone/>
              <a:defRPr sz="2900" b="1"/>
            </a:lvl2pPr>
            <a:lvl3pPr marL="1294742" indent="0">
              <a:buNone/>
              <a:defRPr sz="2500" b="1"/>
            </a:lvl3pPr>
            <a:lvl4pPr marL="1942113" indent="0">
              <a:buNone/>
              <a:defRPr sz="2300" b="1"/>
            </a:lvl4pPr>
            <a:lvl5pPr marL="2589483" indent="0">
              <a:buNone/>
              <a:defRPr sz="2300" b="1"/>
            </a:lvl5pPr>
            <a:lvl6pPr marL="3236855" indent="0">
              <a:buNone/>
              <a:defRPr sz="2300" b="1"/>
            </a:lvl6pPr>
            <a:lvl7pPr marL="3884225" indent="0">
              <a:buNone/>
              <a:defRPr sz="2300" b="1"/>
            </a:lvl7pPr>
            <a:lvl8pPr marL="4531597" indent="0">
              <a:buNone/>
              <a:defRPr sz="2300" b="1"/>
            </a:lvl8pPr>
            <a:lvl9pPr marL="5178967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73297" y="3081074"/>
            <a:ext cx="5719621" cy="5597658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996" y="386821"/>
            <a:ext cx="4257142" cy="1646238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9147" y="386822"/>
            <a:ext cx="7233770" cy="8291910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6996" y="2033059"/>
            <a:ext cx="4257142" cy="6645673"/>
          </a:xfrm>
        </p:spPr>
        <p:txBody>
          <a:bodyPr/>
          <a:lstStyle>
            <a:lvl1pPr marL="0" indent="0">
              <a:buNone/>
              <a:defRPr sz="2000"/>
            </a:lvl1pPr>
            <a:lvl2pPr marL="647371" indent="0">
              <a:buNone/>
              <a:defRPr sz="1700"/>
            </a:lvl2pPr>
            <a:lvl3pPr marL="1294742" indent="0">
              <a:buNone/>
              <a:defRPr sz="1400"/>
            </a:lvl3pPr>
            <a:lvl4pPr marL="1942113" indent="0">
              <a:buNone/>
              <a:defRPr sz="1300"/>
            </a:lvl4pPr>
            <a:lvl5pPr marL="2589483" indent="0">
              <a:buNone/>
              <a:defRPr sz="1300"/>
            </a:lvl5pPr>
            <a:lvl6pPr marL="3236855" indent="0">
              <a:buNone/>
              <a:defRPr sz="1300"/>
            </a:lvl6pPr>
            <a:lvl7pPr marL="3884225" indent="0">
              <a:buNone/>
              <a:defRPr sz="1300"/>
            </a:lvl7pPr>
            <a:lvl8pPr marL="4531597" indent="0">
              <a:buNone/>
              <a:defRPr sz="1300"/>
            </a:lvl8pPr>
            <a:lvl9pPr marL="5178967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6314" y="6800851"/>
            <a:ext cx="7763948" cy="80287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36314" y="868098"/>
            <a:ext cx="7763948" cy="5829300"/>
          </a:xfrm>
        </p:spPr>
        <p:txBody>
          <a:bodyPr/>
          <a:lstStyle>
            <a:lvl1pPr marL="0" indent="0">
              <a:buNone/>
              <a:defRPr sz="4500"/>
            </a:lvl1pPr>
            <a:lvl2pPr marL="647371" indent="0">
              <a:buNone/>
              <a:defRPr sz="3900"/>
            </a:lvl2pPr>
            <a:lvl3pPr marL="1294742" indent="0">
              <a:buNone/>
              <a:defRPr sz="3300"/>
            </a:lvl3pPr>
            <a:lvl4pPr marL="1942113" indent="0">
              <a:buNone/>
              <a:defRPr sz="2900"/>
            </a:lvl4pPr>
            <a:lvl5pPr marL="2589483" indent="0">
              <a:buNone/>
              <a:defRPr sz="2900"/>
            </a:lvl5pPr>
            <a:lvl6pPr marL="3236855" indent="0">
              <a:buNone/>
              <a:defRPr sz="2900"/>
            </a:lvl6pPr>
            <a:lvl7pPr marL="3884225" indent="0">
              <a:buNone/>
              <a:defRPr sz="2900"/>
            </a:lvl7pPr>
            <a:lvl8pPr marL="4531597" indent="0">
              <a:buNone/>
              <a:defRPr sz="2900"/>
            </a:lvl8pPr>
            <a:lvl9pPr marL="5178967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36314" y="7603729"/>
            <a:ext cx="7763948" cy="1140222"/>
          </a:xfrm>
        </p:spPr>
        <p:txBody>
          <a:bodyPr/>
          <a:lstStyle>
            <a:lvl1pPr marL="0" indent="0">
              <a:buNone/>
              <a:defRPr sz="2000"/>
            </a:lvl1pPr>
            <a:lvl2pPr marL="647371" indent="0">
              <a:buNone/>
              <a:defRPr sz="1700"/>
            </a:lvl2pPr>
            <a:lvl3pPr marL="1294742" indent="0">
              <a:buNone/>
              <a:defRPr sz="1400"/>
            </a:lvl3pPr>
            <a:lvl4pPr marL="1942113" indent="0">
              <a:buNone/>
              <a:defRPr sz="1300"/>
            </a:lvl4pPr>
            <a:lvl5pPr marL="2589483" indent="0">
              <a:buNone/>
              <a:defRPr sz="1300"/>
            </a:lvl5pPr>
            <a:lvl6pPr marL="3236855" indent="0">
              <a:buNone/>
              <a:defRPr sz="1300"/>
            </a:lvl6pPr>
            <a:lvl7pPr marL="3884225" indent="0">
              <a:buNone/>
              <a:defRPr sz="1300"/>
            </a:lvl7pPr>
            <a:lvl8pPr marL="4531597" indent="0">
              <a:buNone/>
              <a:defRPr sz="1300"/>
            </a:lvl8pPr>
            <a:lvl9pPr marL="5178967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996" y="389071"/>
            <a:ext cx="11645921" cy="1619250"/>
          </a:xfrm>
          <a:prstGeom prst="rect">
            <a:avLst/>
          </a:prstGeom>
        </p:spPr>
        <p:txBody>
          <a:bodyPr vert="horz" lIns="129474" tIns="64737" rIns="129474" bIns="6473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6996" y="2266950"/>
            <a:ext cx="11645921" cy="6411781"/>
          </a:xfrm>
          <a:prstGeom prst="rect">
            <a:avLst/>
          </a:prstGeom>
        </p:spPr>
        <p:txBody>
          <a:bodyPr vert="horz" lIns="129474" tIns="64737" rIns="129474" bIns="6473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6996" y="9004831"/>
            <a:ext cx="3019313" cy="517260"/>
          </a:xfrm>
          <a:prstGeom prst="rect">
            <a:avLst/>
          </a:prstGeom>
        </p:spPr>
        <p:txBody>
          <a:bodyPr vert="horz" lIns="129474" tIns="64737" rIns="129474" bIns="6473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1137" y="9004831"/>
            <a:ext cx="4097639" cy="517260"/>
          </a:xfrm>
          <a:prstGeom prst="rect">
            <a:avLst/>
          </a:prstGeom>
        </p:spPr>
        <p:txBody>
          <a:bodyPr vert="horz" lIns="129474" tIns="64737" rIns="129474" bIns="6473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73604" y="9004831"/>
            <a:ext cx="3019313" cy="517260"/>
          </a:xfrm>
          <a:prstGeom prst="rect">
            <a:avLst/>
          </a:prstGeom>
        </p:spPr>
        <p:txBody>
          <a:bodyPr vert="horz" lIns="129474" tIns="64737" rIns="129474" bIns="6473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4742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5528" indent="-485528" algn="l" defTabSz="1294742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51978" indent="-404607" algn="l" defTabSz="1294742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18427" indent="-323685" algn="l" defTabSz="1294742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65798" indent="-323685" algn="l" defTabSz="1294742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13168" indent="-323685" algn="l" defTabSz="1294742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60540" indent="-323685" algn="l" defTabSz="129474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07910" indent="-323685" algn="l" defTabSz="129474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55282" indent="-323685" algn="l" defTabSz="129474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02652" indent="-323685" algn="l" defTabSz="129474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474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7371" algn="l" defTabSz="129474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94742" algn="l" defTabSz="129474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42113" algn="l" defTabSz="129474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89483" algn="l" defTabSz="129474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36855" algn="l" defTabSz="129474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84225" algn="l" defTabSz="129474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531597" algn="l" defTabSz="129474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78967" algn="l" defTabSz="1294742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650340" y="5176880"/>
            <a:ext cx="20125959" cy="8733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lIns="27902" tIns="27902" rIns="27902" bIns="27902" rtlCol="0" anchor="ctr"/>
          <a:lstStyle/>
          <a:p>
            <a:pPr algn="ctr">
              <a:lnSpc>
                <a:spcPts val="5644"/>
              </a:lnSpc>
            </a:pPr>
            <a:endParaRPr dirty="0"/>
          </a:p>
        </p:txBody>
      </p:sp>
      <p:sp>
        <p:nvSpPr>
          <p:cNvPr id="7" name="AutoShape 7"/>
          <p:cNvSpPr/>
          <p:nvPr/>
        </p:nvSpPr>
        <p:spPr>
          <a:xfrm>
            <a:off x="624406" y="5140873"/>
            <a:ext cx="20146407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8" name="Group 8"/>
          <p:cNvGrpSpPr/>
          <p:nvPr/>
        </p:nvGrpSpPr>
        <p:grpSpPr>
          <a:xfrm>
            <a:off x="650340" y="27678238"/>
            <a:ext cx="20136275" cy="867947"/>
            <a:chOff x="0" y="0"/>
            <a:chExt cx="2337321" cy="10978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37321" cy="109783"/>
            </a:xfrm>
            <a:custGeom>
              <a:avLst/>
              <a:gdLst/>
              <a:ahLst/>
              <a:cxnLst/>
              <a:rect l="l" t="t" r="r" b="b"/>
              <a:pathLst>
                <a:path w="2337321" h="109783">
                  <a:moveTo>
                    <a:pt x="0" y="0"/>
                  </a:moveTo>
                  <a:lnTo>
                    <a:pt x="2337321" y="0"/>
                  </a:lnTo>
                  <a:lnTo>
                    <a:pt x="2337321" y="109783"/>
                  </a:lnTo>
                  <a:lnTo>
                    <a:pt x="0" y="109783"/>
                  </a:lnTo>
                  <a:close/>
                </a:path>
              </a:pathLst>
            </a:custGeom>
            <a:solidFill>
              <a:srgbClr val="98C4EC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337321" cy="157408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5644"/>
                </a:lnSpc>
              </a:pPr>
              <a:endParaRPr sz="2900"/>
            </a:p>
          </p:txBody>
        </p:sp>
      </p:grpSp>
      <p:sp>
        <p:nvSpPr>
          <p:cNvPr id="11" name="AutoShape 11"/>
          <p:cNvSpPr/>
          <p:nvPr/>
        </p:nvSpPr>
        <p:spPr>
          <a:xfrm flipH="1">
            <a:off x="634530" y="596493"/>
            <a:ext cx="0" cy="27963509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AutoShape 19"/>
          <p:cNvSpPr/>
          <p:nvPr/>
        </p:nvSpPr>
        <p:spPr>
          <a:xfrm>
            <a:off x="20770811" y="596493"/>
            <a:ext cx="0" cy="27963509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" name="AutoShape 20"/>
          <p:cNvSpPr/>
          <p:nvPr/>
        </p:nvSpPr>
        <p:spPr>
          <a:xfrm>
            <a:off x="644482" y="8375525"/>
            <a:ext cx="20126330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1" name="AutoShape 21"/>
          <p:cNvSpPr/>
          <p:nvPr/>
        </p:nvSpPr>
        <p:spPr>
          <a:xfrm>
            <a:off x="762563" y="6067146"/>
            <a:ext cx="20008620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3" name="AutoShape 23"/>
          <p:cNvSpPr/>
          <p:nvPr/>
        </p:nvSpPr>
        <p:spPr>
          <a:xfrm flipV="1">
            <a:off x="688356" y="23363281"/>
            <a:ext cx="20063914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" name="AutoShape 25"/>
          <p:cNvSpPr/>
          <p:nvPr/>
        </p:nvSpPr>
        <p:spPr>
          <a:xfrm flipV="1">
            <a:off x="624406" y="596491"/>
            <a:ext cx="20146407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AutoShape 26"/>
          <p:cNvSpPr/>
          <p:nvPr/>
        </p:nvSpPr>
        <p:spPr>
          <a:xfrm>
            <a:off x="624405" y="12959900"/>
            <a:ext cx="20146778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2" name="AutoShape 32"/>
          <p:cNvSpPr/>
          <p:nvPr/>
        </p:nvSpPr>
        <p:spPr>
          <a:xfrm flipV="1">
            <a:off x="688355" y="15932380"/>
            <a:ext cx="10019105" cy="31552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" name="AutoShape 33"/>
          <p:cNvSpPr/>
          <p:nvPr/>
        </p:nvSpPr>
        <p:spPr>
          <a:xfrm>
            <a:off x="10707831" y="6067146"/>
            <a:ext cx="39274" cy="1730233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8" name="Freeform 38"/>
          <p:cNvSpPr/>
          <p:nvPr/>
        </p:nvSpPr>
        <p:spPr>
          <a:xfrm>
            <a:off x="17560039" y="1619351"/>
            <a:ext cx="3082740" cy="3094795"/>
          </a:xfrm>
          <a:custGeom>
            <a:avLst/>
            <a:gdLst/>
            <a:ahLst/>
            <a:cxnLst/>
            <a:rect l="l" t="t" r="r" b="b"/>
            <a:pathLst>
              <a:path w="2438640" h="2438640">
                <a:moveTo>
                  <a:pt x="0" y="0"/>
                </a:moveTo>
                <a:lnTo>
                  <a:pt x="2438640" y="0"/>
                </a:lnTo>
                <a:lnTo>
                  <a:pt x="2438640" y="2438640"/>
                </a:lnTo>
                <a:lnTo>
                  <a:pt x="0" y="24386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9" name="TextBox 39"/>
          <p:cNvSpPr txBox="1"/>
          <p:nvPr/>
        </p:nvSpPr>
        <p:spPr>
          <a:xfrm>
            <a:off x="4603468" y="3271944"/>
            <a:ext cx="12801050" cy="20337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970"/>
              </a:lnSpc>
            </a:pPr>
            <a:r>
              <a:rPr lang="en-US" sz="2900" spc="128" dirty="0">
                <a:solidFill>
                  <a:srgbClr val="F47051"/>
                </a:solidFill>
                <a:latin typeface="Gordita"/>
                <a:ea typeface="Gordita Bold"/>
                <a:cs typeface="Gordita Bold"/>
                <a:sym typeface="Gordita Bold"/>
              </a:rPr>
              <a:t>AUTHORS</a:t>
            </a:r>
            <a:r>
              <a:rPr lang="tr-TR" sz="2900" spc="128" dirty="0">
                <a:solidFill>
                  <a:srgbClr val="F47051"/>
                </a:solidFill>
                <a:latin typeface="Gordita"/>
                <a:ea typeface="Gordita Bold"/>
                <a:cs typeface="Gordita Bold"/>
                <a:sym typeface="Gordita Bold"/>
              </a:rPr>
              <a:t>: </a:t>
            </a:r>
            <a:r>
              <a:rPr lang="en-US" sz="2900" dirty="0">
                <a:latin typeface="Gordita"/>
              </a:rPr>
              <a:t>The author's name(s) should be written in 24-point </a:t>
            </a:r>
            <a:r>
              <a:rPr lang="en-US" sz="2900" dirty="0">
                <a:latin typeface="Gordita"/>
                <a:cs typeface="Times New Roman" panose="02020603050405020304" pitchFamily="18" charset="0"/>
              </a:rPr>
              <a:t>Gordita</a:t>
            </a:r>
            <a:r>
              <a:rPr lang="en-US" sz="2900" dirty="0">
                <a:latin typeface="Gordita"/>
              </a:rPr>
              <a:t> font and in bold</a:t>
            </a:r>
            <a:r>
              <a:rPr lang="en-US" sz="2900" dirty="0">
                <a:latin typeface="Gordita"/>
              </a:rPr>
              <a:t>.</a:t>
            </a:r>
          </a:p>
          <a:p>
            <a:pPr>
              <a:lnSpc>
                <a:spcPts val="3970"/>
              </a:lnSpc>
            </a:pPr>
            <a:r>
              <a:rPr lang="en-US" sz="2900" spc="128" dirty="0">
                <a:solidFill>
                  <a:srgbClr val="F47051"/>
                </a:solidFill>
                <a:latin typeface="Gordita"/>
                <a:ea typeface="Gordita Bold"/>
                <a:cs typeface="Gordita Bold"/>
                <a:sym typeface="Gordita Bold"/>
              </a:rPr>
              <a:t>SUPERVISOR</a:t>
            </a:r>
            <a:r>
              <a:rPr lang="tr-TR" sz="2900" spc="128" dirty="0">
                <a:solidFill>
                  <a:srgbClr val="F47051"/>
                </a:solidFill>
                <a:latin typeface="Gordita"/>
                <a:ea typeface="Gordita Bold"/>
                <a:cs typeface="Gordita Bold"/>
                <a:sym typeface="Gordita Bold"/>
              </a:rPr>
              <a:t>:</a:t>
            </a:r>
            <a:r>
              <a:rPr lang="en-US" sz="2900" spc="128" dirty="0">
                <a:latin typeface="Gordita"/>
                <a:ea typeface="Gordita Bold"/>
                <a:cs typeface="Gordita Bold"/>
                <a:sym typeface="Gordita Bold"/>
              </a:rPr>
              <a:t>The title and supervisor name should be written in 24-point </a:t>
            </a:r>
            <a:r>
              <a:rPr lang="en-US" sz="2900" spc="128" dirty="0" err="1">
                <a:latin typeface="Gordita"/>
                <a:ea typeface="Gordita Bold"/>
                <a:cs typeface="Gordita Bold"/>
                <a:sym typeface="Gordita Bold"/>
              </a:rPr>
              <a:t>Gordita</a:t>
            </a:r>
            <a:r>
              <a:rPr lang="en-US" sz="2900" spc="128" dirty="0">
                <a:latin typeface="Gordita"/>
                <a:ea typeface="Gordita Bold"/>
                <a:cs typeface="Gordita Bold"/>
                <a:sym typeface="Gordita Bold"/>
              </a:rPr>
              <a:t> font and in bold.</a:t>
            </a:r>
            <a:endParaRPr lang="en-US" sz="2900" spc="128" dirty="0">
              <a:solidFill>
                <a:srgbClr val="F47051"/>
              </a:solidFill>
              <a:latin typeface="Gordita"/>
              <a:ea typeface="Gordita Bold"/>
              <a:cs typeface="Gordita Bold"/>
              <a:sym typeface="Gordita Bold"/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1543418" y="5293958"/>
            <a:ext cx="18328828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3"/>
              </a:lnSpc>
            </a:pPr>
            <a:r>
              <a:rPr lang="en-US" sz="3200" b="1" spc="155" dirty="0">
                <a:solidFill>
                  <a:srgbClr val="C00000"/>
                </a:solidFill>
                <a:latin typeface="Gordita Bold"/>
                <a:ea typeface="Gordita Bold"/>
                <a:cs typeface="Gordita Bold"/>
                <a:sym typeface="Gordita Bold"/>
              </a:rPr>
              <a:t>DEPARTMENT NAME</a:t>
            </a:r>
            <a:r>
              <a:rPr lang="tr-TR" sz="3200" b="1" spc="155" dirty="0">
                <a:solidFill>
                  <a:srgbClr val="C00000"/>
                </a:solidFill>
                <a:latin typeface="Gordita Bold"/>
                <a:ea typeface="Gordita Bold"/>
                <a:cs typeface="Gordita Bold"/>
                <a:sym typeface="Gordita Bold"/>
              </a:rPr>
              <a:t> (S)</a:t>
            </a:r>
            <a:endParaRPr lang="en-US" sz="3200" b="1" spc="155" dirty="0">
              <a:solidFill>
                <a:srgbClr val="C00000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094531" y="14036739"/>
            <a:ext cx="8873172" cy="15253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70"/>
              </a:lnSpc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Let people know how you did your study. Methods can vary depending on the subject or results you want to see. 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094532" y="13372218"/>
            <a:ext cx="6107260" cy="5084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70"/>
              </a:lnSpc>
            </a:pPr>
            <a:r>
              <a:rPr lang="en-US" sz="2900" b="1" spc="128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METHODOLOGY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1159062" y="13800215"/>
            <a:ext cx="9084910" cy="2033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12398" lvl="1" indent="-306200" algn="just">
              <a:lnSpc>
                <a:spcPts val="3970"/>
              </a:lnSpc>
              <a:buFont typeface="Arial"/>
              <a:buChar char="•"/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State what you've found from your </a:t>
            </a: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study.</a:t>
            </a:r>
            <a:endParaRPr lang="en-US" sz="2900" dirty="0">
              <a:solidFill>
                <a:srgbClr val="000001"/>
              </a:solidFill>
              <a:latin typeface="Gordita"/>
              <a:ea typeface="Gordita"/>
              <a:cs typeface="Gordita"/>
              <a:sym typeface="Gordita"/>
            </a:endParaRPr>
          </a:p>
          <a:p>
            <a:pPr marL="612398" lvl="1" indent="-306200" algn="just">
              <a:lnSpc>
                <a:spcPts val="3970"/>
              </a:lnSpc>
              <a:buFont typeface="Arial"/>
              <a:buChar char="•"/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You can also list your findings in bullets.</a:t>
            </a:r>
          </a:p>
          <a:p>
            <a:pPr algn="just">
              <a:lnSpc>
                <a:spcPts val="3970"/>
              </a:lnSpc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Avoid too much technical detail or excessive jargon when presenting them.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1159062" y="13203272"/>
            <a:ext cx="8104588" cy="5084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70"/>
              </a:lnSpc>
            </a:pPr>
            <a:r>
              <a:rPr lang="en-US" sz="2900" b="1" spc="128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RESULTS/FINDINGS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1003993" y="6440831"/>
            <a:ext cx="6107260" cy="5084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70"/>
              </a:lnSpc>
            </a:pPr>
            <a:r>
              <a:rPr lang="en-US" sz="2900" b="1" spc="128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OBJECTIVE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094532" y="9230490"/>
            <a:ext cx="9130042" cy="16542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53"/>
              </a:lnSpc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Introduce the subject of your research. </a:t>
            </a:r>
            <a:endParaRPr lang="en-US" sz="2900" dirty="0">
              <a:solidFill>
                <a:srgbClr val="000001"/>
              </a:solidFill>
              <a:latin typeface="Gordita"/>
              <a:ea typeface="Gordita"/>
              <a:cs typeface="Gordita"/>
              <a:sym typeface="Gordita"/>
            </a:endParaRPr>
          </a:p>
          <a:p>
            <a:pPr algn="just">
              <a:lnSpc>
                <a:spcPts val="4253"/>
              </a:lnSpc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What </a:t>
            </a: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are the questions about this topic you aim to answer?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094530" y="8674052"/>
            <a:ext cx="5979655" cy="5084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70"/>
              </a:lnSpc>
            </a:pPr>
            <a:r>
              <a:rPr lang="en-US" sz="2900" b="1" spc="128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INTRODUCTION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805155" y="23908733"/>
            <a:ext cx="13084105" cy="1495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901"/>
              </a:lnSpc>
              <a:spcBef>
                <a:spcPct val="0"/>
              </a:spcBef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Summarize the key findings of your study. Address any limitations encountered during your research. End with a powerful closing statement that emphasizes the broader impact of your research.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820524" y="23499593"/>
            <a:ext cx="2817942" cy="430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42"/>
              </a:lnSpc>
            </a:pPr>
            <a:r>
              <a:rPr lang="en-US" sz="2900" b="1" spc="116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CONCLUSION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094532" y="7092189"/>
            <a:ext cx="9130042" cy="554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53"/>
              </a:lnSpc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Add a summary text of your project </a:t>
            </a: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idea.</a:t>
            </a:r>
            <a:endParaRPr lang="en-US" sz="2900" dirty="0">
              <a:solidFill>
                <a:srgbClr val="000001"/>
              </a:solidFill>
              <a:latin typeface="Gordita"/>
              <a:ea typeface="Gordita"/>
              <a:cs typeface="Gordita"/>
              <a:sym typeface="Gordita"/>
            </a:endParaRPr>
          </a:p>
        </p:txBody>
      </p:sp>
      <p:sp>
        <p:nvSpPr>
          <p:cNvPr id="65" name="TextBox 65"/>
          <p:cNvSpPr txBox="1"/>
          <p:nvPr/>
        </p:nvSpPr>
        <p:spPr>
          <a:xfrm>
            <a:off x="1020792" y="6585411"/>
            <a:ext cx="6181000" cy="5084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970"/>
              </a:lnSpc>
            </a:pPr>
            <a:r>
              <a:rPr lang="en-US" sz="2900" b="1" spc="128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SUMMARY</a:t>
            </a:r>
          </a:p>
        </p:txBody>
      </p:sp>
      <p:sp>
        <p:nvSpPr>
          <p:cNvPr id="67" name="TextBox 41">
            <a:extLst>
              <a:ext uri="{FF2B5EF4-FFF2-40B4-BE49-F238E27FC236}">
                <a16:creationId xmlns:a16="http://schemas.microsoft.com/office/drawing/2014/main" xmlns="" id="{5D42147E-2DE5-30AE-FB72-111BACB40AD2}"/>
              </a:ext>
            </a:extLst>
          </p:cNvPr>
          <p:cNvSpPr txBox="1"/>
          <p:nvPr/>
        </p:nvSpPr>
        <p:spPr>
          <a:xfrm>
            <a:off x="5576572" y="1801021"/>
            <a:ext cx="9248774" cy="1346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46"/>
              </a:lnSpc>
            </a:pPr>
            <a:r>
              <a:rPr lang="en-US" sz="3800" b="1" dirty="0">
                <a:latin typeface="Gordita"/>
              </a:rPr>
              <a:t>PROJECT TITLE </a:t>
            </a:r>
            <a:endParaRPr lang="tr-TR" sz="3800" b="1" dirty="0">
              <a:latin typeface="Gordita"/>
            </a:endParaRPr>
          </a:p>
          <a:p>
            <a:pPr algn="ctr">
              <a:lnSpc>
                <a:spcPts val="3546"/>
              </a:lnSpc>
            </a:pPr>
            <a:r>
              <a:rPr lang="en-US" sz="3800" b="1" dirty="0">
                <a:latin typeface="Gordita"/>
                <a:cs typeface="Times New Roman" panose="02020603050405020304" pitchFamily="18" charset="0"/>
              </a:rPr>
              <a:t>To be written in 32-point Gordita font, in bold, and in all capital letters.</a:t>
            </a:r>
            <a:endParaRPr lang="en-US" sz="3800" b="1" dirty="0">
              <a:latin typeface="Gordita"/>
              <a:ea typeface="Gordita"/>
              <a:cs typeface="Times New Roman" panose="02020603050405020304" pitchFamily="18" charset="0"/>
              <a:sym typeface="Gordita"/>
            </a:endParaRPr>
          </a:p>
        </p:txBody>
      </p:sp>
      <p:cxnSp>
        <p:nvCxnSpPr>
          <p:cNvPr id="69" name="Düz Bağlayıcı 68">
            <a:extLst>
              <a:ext uri="{FF2B5EF4-FFF2-40B4-BE49-F238E27FC236}">
                <a16:creationId xmlns:a16="http://schemas.microsoft.com/office/drawing/2014/main" xmlns="" id="{91486514-BF67-64E4-F3BD-8B6455DCB647}"/>
              </a:ext>
            </a:extLst>
          </p:cNvPr>
          <p:cNvCxnSpPr/>
          <p:nvPr/>
        </p:nvCxnSpPr>
        <p:spPr>
          <a:xfrm>
            <a:off x="644482" y="1494736"/>
            <a:ext cx="201214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1" name="Resim 70">
            <a:extLst>
              <a:ext uri="{FF2B5EF4-FFF2-40B4-BE49-F238E27FC236}">
                <a16:creationId xmlns:a16="http://schemas.microsoft.com/office/drawing/2014/main" xmlns="" id="{57C793D6-E112-5548-5FE5-3457C9A09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791" y="1505323"/>
            <a:ext cx="3223908" cy="3456987"/>
          </a:xfrm>
          <a:prstGeom prst="rect">
            <a:avLst/>
          </a:prstGeom>
        </p:spPr>
      </p:pic>
      <p:sp>
        <p:nvSpPr>
          <p:cNvPr id="72" name="TextBox 46"/>
          <p:cNvSpPr txBox="1"/>
          <p:nvPr/>
        </p:nvSpPr>
        <p:spPr>
          <a:xfrm>
            <a:off x="11003993" y="7208064"/>
            <a:ext cx="9130042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70"/>
              </a:lnSpc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Explain what you want to achieve with your research.</a:t>
            </a:r>
          </a:p>
        </p:txBody>
      </p:sp>
      <p:cxnSp>
        <p:nvCxnSpPr>
          <p:cNvPr id="75" name="Düz Bağlayıcı 74">
            <a:extLst>
              <a:ext uri="{FF2B5EF4-FFF2-40B4-BE49-F238E27FC236}">
                <a16:creationId xmlns:a16="http://schemas.microsoft.com/office/drawing/2014/main" xmlns="" id="{DE4FDBAF-3DC8-7AFF-BD91-68EF2813B354}"/>
              </a:ext>
            </a:extLst>
          </p:cNvPr>
          <p:cNvCxnSpPr>
            <a:cxnSpLocks/>
          </p:cNvCxnSpPr>
          <p:nvPr/>
        </p:nvCxnSpPr>
        <p:spPr>
          <a:xfrm>
            <a:off x="14825346" y="23363281"/>
            <a:ext cx="0" cy="42778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 Box 130">
            <a:extLst>
              <a:ext uri="{FF2B5EF4-FFF2-40B4-BE49-F238E27FC236}">
                <a16:creationId xmlns:a16="http://schemas.microsoft.com/office/drawing/2014/main" xmlns="" id="{90AE2A96-0EEC-C7B5-3721-6B538C135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82215" y="23148710"/>
            <a:ext cx="4449079" cy="1380868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wrap="none" lIns="717479" tIns="717479" rIns="717479" bIns="717479" anchor="ctr" anchorCtr="1"/>
          <a:lstStyle/>
          <a:p>
            <a:pPr defTabSz="13776762">
              <a:defRPr/>
            </a:pPr>
            <a:endParaRPr lang="en-US" sz="2900" dirty="0"/>
          </a:p>
        </p:txBody>
      </p:sp>
      <p:sp>
        <p:nvSpPr>
          <p:cNvPr id="77" name="TextBox 57">
            <a:extLst>
              <a:ext uri="{FF2B5EF4-FFF2-40B4-BE49-F238E27FC236}">
                <a16:creationId xmlns:a16="http://schemas.microsoft.com/office/drawing/2014/main" xmlns="" id="{82161662-0EF8-7230-9901-64A44603EB1A}"/>
              </a:ext>
            </a:extLst>
          </p:cNvPr>
          <p:cNvSpPr txBox="1"/>
          <p:nvPr/>
        </p:nvSpPr>
        <p:spPr>
          <a:xfrm>
            <a:off x="16575484" y="23566673"/>
            <a:ext cx="2817942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42"/>
              </a:lnSpc>
            </a:pPr>
            <a:r>
              <a:rPr lang="tr-TR" sz="2900" b="1" spc="116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REFERENCES</a:t>
            </a:r>
            <a:endParaRPr lang="en-US" sz="2900" b="1" spc="116" dirty="0">
              <a:solidFill>
                <a:srgbClr val="F47051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78" name="TextBox 57">
            <a:extLst>
              <a:ext uri="{FF2B5EF4-FFF2-40B4-BE49-F238E27FC236}">
                <a16:creationId xmlns:a16="http://schemas.microsoft.com/office/drawing/2014/main" xmlns="" id="{8F0B4D50-8103-45B3-5BFF-FA194251C4CB}"/>
              </a:ext>
            </a:extLst>
          </p:cNvPr>
          <p:cNvSpPr txBox="1"/>
          <p:nvPr/>
        </p:nvSpPr>
        <p:spPr>
          <a:xfrm>
            <a:off x="792540" y="27825536"/>
            <a:ext cx="4107187" cy="462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42"/>
              </a:lnSpc>
            </a:pPr>
            <a:r>
              <a:rPr lang="tr-TR" sz="2600" b="1" spc="116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ACKNOWLEDG</a:t>
            </a:r>
            <a:r>
              <a:rPr lang="en-GB" sz="2600" b="1" spc="116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E</a:t>
            </a:r>
            <a:r>
              <a:rPr lang="tr-TR" sz="2600" b="1" spc="116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MENT</a:t>
            </a:r>
            <a:r>
              <a:rPr lang="en-GB" sz="2600" b="1" spc="116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:</a:t>
            </a:r>
            <a:endParaRPr lang="en-US" sz="2600" b="1" spc="116" dirty="0">
              <a:solidFill>
                <a:srgbClr val="F47051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79" name="19 Akış Çizelgesi: Öteki İşlem">
            <a:extLst>
              <a:ext uri="{FF2B5EF4-FFF2-40B4-BE49-F238E27FC236}">
                <a16:creationId xmlns:a16="http://schemas.microsoft.com/office/drawing/2014/main" xmlns="" id="{C15C6A61-5845-FB63-7E9A-3E0F7AA45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2327" y="22338116"/>
            <a:ext cx="6934800" cy="810595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lIns="62424" tIns="31213" rIns="62424" bIns="31213" anchor="ctr"/>
          <a:lstStyle>
            <a:lvl1pPr defTabSz="2962275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23863" indent="-163513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52463" indent="-130175" defTabSz="2962275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130175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74750" indent="-130175" defTabSz="29622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319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891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463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0035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 b="1" dirty="0" err="1">
                <a:latin typeface="Gordita"/>
              </a:rPr>
              <a:t>Figure</a:t>
            </a:r>
            <a:r>
              <a:rPr lang="tr-TR" altLang="tr-TR" sz="2400" b="1" dirty="0">
                <a:latin typeface="Gordita"/>
              </a:rPr>
              <a:t> 2. </a:t>
            </a:r>
            <a:r>
              <a:rPr lang="en-US" sz="2400" dirty="0">
                <a:latin typeface="Gordita"/>
                <a:ea typeface="Calibri" panose="020F0502020204030204" pitchFamily="34" charset="0"/>
              </a:rPr>
              <a:t>Comparison of average compressive strength of cylinder specimens.</a:t>
            </a:r>
            <a:r>
              <a:rPr lang="tr-TR" altLang="tr-TR" sz="2400" b="1" dirty="0">
                <a:latin typeface="Gordita"/>
              </a:rPr>
              <a:t> </a:t>
            </a:r>
            <a:endParaRPr lang="tr-TR" altLang="tr-TR" sz="2400" dirty="0">
              <a:latin typeface="Gordita"/>
            </a:endParaRPr>
          </a:p>
        </p:txBody>
      </p:sp>
      <p:sp>
        <p:nvSpPr>
          <p:cNvPr id="80" name="19 Akış Çizelgesi: Öteki İşlem">
            <a:extLst>
              <a:ext uri="{FF2B5EF4-FFF2-40B4-BE49-F238E27FC236}">
                <a16:creationId xmlns:a16="http://schemas.microsoft.com/office/drawing/2014/main" xmlns="" id="{62166290-3F00-9AE9-2A80-17D4E06B9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8671" y="16787877"/>
            <a:ext cx="5925690" cy="810595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lIns="62424" tIns="31213" rIns="62424" bIns="31213" anchor="ctr"/>
          <a:lstStyle>
            <a:lvl1pPr defTabSz="2962275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23863" indent="-163513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52463" indent="-130175" defTabSz="2962275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130175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74750" indent="-130175" defTabSz="29622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319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891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463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0035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 b="1" dirty="0" err="1">
                <a:latin typeface="Gordita"/>
              </a:rPr>
              <a:t>Table</a:t>
            </a:r>
            <a:r>
              <a:rPr lang="tr-TR" altLang="tr-TR" sz="2400" b="1" dirty="0">
                <a:latin typeface="Gordita"/>
              </a:rPr>
              <a:t> 1. </a:t>
            </a:r>
            <a:r>
              <a:rPr lang="tr-TR" altLang="tr-TR" sz="2400" dirty="0" err="1">
                <a:latin typeface="Gordita"/>
              </a:rPr>
              <a:t>Raw</a:t>
            </a:r>
            <a:r>
              <a:rPr lang="tr-TR" altLang="tr-TR" sz="2400" dirty="0">
                <a:latin typeface="Gordita"/>
              </a:rPr>
              <a:t> </a:t>
            </a:r>
            <a:r>
              <a:rPr lang="tr-TR" altLang="tr-TR" sz="2400" dirty="0" err="1">
                <a:latin typeface="Gordita"/>
              </a:rPr>
              <a:t>Materials</a:t>
            </a:r>
            <a:endParaRPr lang="tr-TR" altLang="tr-TR" sz="2400" dirty="0">
              <a:latin typeface="Gordita"/>
            </a:endParaRPr>
          </a:p>
        </p:txBody>
      </p:sp>
      <p:sp>
        <p:nvSpPr>
          <p:cNvPr id="81" name="TextBox 55">
            <a:extLst>
              <a:ext uri="{FF2B5EF4-FFF2-40B4-BE49-F238E27FC236}">
                <a16:creationId xmlns:a16="http://schemas.microsoft.com/office/drawing/2014/main" xmlns="" id="{B86F3CDB-B5A6-6E21-B604-6F4624CEF6F8}"/>
              </a:ext>
            </a:extLst>
          </p:cNvPr>
          <p:cNvSpPr txBox="1"/>
          <p:nvPr/>
        </p:nvSpPr>
        <p:spPr>
          <a:xfrm>
            <a:off x="717487" y="25872402"/>
            <a:ext cx="6787450" cy="4622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42"/>
              </a:lnSpc>
            </a:pPr>
            <a:r>
              <a:rPr lang="en-US" sz="2900" b="1" spc="116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RECOMMENDATIONS</a:t>
            </a:r>
          </a:p>
        </p:txBody>
      </p:sp>
      <p:sp>
        <p:nvSpPr>
          <p:cNvPr id="82" name="TextBox 54"/>
          <p:cNvSpPr txBox="1"/>
          <p:nvPr/>
        </p:nvSpPr>
        <p:spPr>
          <a:xfrm>
            <a:off x="702848" y="26457530"/>
            <a:ext cx="13349240" cy="959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901"/>
              </a:lnSpc>
              <a:spcBef>
                <a:spcPct val="0"/>
              </a:spcBef>
            </a:pPr>
            <a:r>
              <a:rPr lang="en-US" sz="29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Make suggestions for future research and practical applications based on the findings. </a:t>
            </a:r>
          </a:p>
        </p:txBody>
      </p:sp>
      <p:sp>
        <p:nvSpPr>
          <p:cNvPr id="83" name="TextBox 6">
            <a:extLst>
              <a:ext uri="{FF2B5EF4-FFF2-40B4-BE49-F238E27FC236}">
                <a16:creationId xmlns:a16="http://schemas.microsoft.com/office/drawing/2014/main" xmlns="" id="{310D5977-61BE-3066-F2C3-DBA83E3F0121}"/>
              </a:ext>
            </a:extLst>
          </p:cNvPr>
          <p:cNvSpPr txBox="1"/>
          <p:nvPr/>
        </p:nvSpPr>
        <p:spPr>
          <a:xfrm>
            <a:off x="688355" y="605494"/>
            <a:ext cx="20125959" cy="8733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lIns="27902" tIns="27902" rIns="27902" bIns="27902" rtlCol="0" anchor="ctr"/>
          <a:lstStyle/>
          <a:p>
            <a:pPr algn="ctr">
              <a:lnSpc>
                <a:spcPts val="5644"/>
              </a:lnSpc>
            </a:pPr>
            <a:endParaRPr dirty="0"/>
          </a:p>
        </p:txBody>
      </p:sp>
      <p:sp>
        <p:nvSpPr>
          <p:cNvPr id="84" name="Rectangle 13">
            <a:extLst>
              <a:ext uri="{FF2B5EF4-FFF2-40B4-BE49-F238E27FC236}">
                <a16:creationId xmlns:a16="http://schemas.microsoft.com/office/drawing/2014/main" xmlns="" id="{7B95EC27-C52E-5F61-CD08-2ABCB0D8EC29}"/>
              </a:ext>
            </a:extLst>
          </p:cNvPr>
          <p:cNvSpPr/>
          <p:nvPr/>
        </p:nvSpPr>
        <p:spPr>
          <a:xfrm>
            <a:off x="626314" y="605163"/>
            <a:ext cx="20125956" cy="887458"/>
          </a:xfrm>
          <a:prstGeom prst="rect">
            <a:avLst/>
          </a:prstGeom>
        </p:spPr>
        <p:txBody>
          <a:bodyPr wrap="square" lIns="109344" tIns="54672" rIns="109344" bIns="54672">
            <a:spAutoFit/>
          </a:bodyPr>
          <a:lstStyle/>
          <a:p>
            <a:pPr algn="just"/>
            <a:r>
              <a:rPr lang="tr-TR" sz="5000" b="1" i="1" dirty="0" err="1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Engineering</a:t>
            </a:r>
            <a:r>
              <a:rPr lang="tr-TR" sz="50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  </a:t>
            </a:r>
            <a:r>
              <a:rPr lang="tr-TR" sz="5000" b="1" i="1" dirty="0" err="1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Faculty</a:t>
            </a:r>
            <a:r>
              <a:rPr lang="tr-TR" sz="50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		 Proje Arastası		</a:t>
            </a:r>
            <a:r>
              <a:rPr lang="tr-TR" sz="50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2025-2026 </a:t>
            </a:r>
            <a:r>
              <a:rPr lang="en-GB" sz="50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Spring</a:t>
            </a:r>
            <a:endParaRPr lang="tr-TR" sz="5000" b="1" i="1" dirty="0">
              <a:solidFill>
                <a:srgbClr val="C00000"/>
              </a:solidFill>
              <a:latin typeface="Gordita"/>
              <a:cs typeface="Times New Roman" panose="02020603050405020304" pitchFamily="18" charset="0"/>
            </a:endParaRPr>
          </a:p>
        </p:txBody>
      </p:sp>
      <p:sp>
        <p:nvSpPr>
          <p:cNvPr id="85" name="AutoShape 26">
            <a:extLst>
              <a:ext uri="{FF2B5EF4-FFF2-40B4-BE49-F238E27FC236}">
                <a16:creationId xmlns:a16="http://schemas.microsoft.com/office/drawing/2014/main" xmlns="" id="{36524325-B300-C833-6FBC-3BFA8B936890}"/>
              </a:ext>
            </a:extLst>
          </p:cNvPr>
          <p:cNvSpPr/>
          <p:nvPr/>
        </p:nvSpPr>
        <p:spPr>
          <a:xfrm>
            <a:off x="631817" y="28546185"/>
            <a:ext cx="20146778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86" name="Tablo 85">
            <a:extLst>
              <a:ext uri="{FF2B5EF4-FFF2-40B4-BE49-F238E27FC236}">
                <a16:creationId xmlns:a16="http://schemas.microsoft.com/office/drawing/2014/main" xmlns="" id="{CB78E649-F9E5-D9B3-4C63-49FF5B7A6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854589"/>
              </p:ext>
            </p:extLst>
          </p:nvPr>
        </p:nvGraphicFramePr>
        <p:xfrm>
          <a:off x="12895203" y="17679818"/>
          <a:ext cx="5612627" cy="3497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2230">
                  <a:extLst>
                    <a:ext uri="{9D8B030D-6E8A-4147-A177-3AD203B41FA5}">
                      <a16:colId xmlns:a16="http://schemas.microsoft.com/office/drawing/2014/main" xmlns="" val="1352975894"/>
                    </a:ext>
                  </a:extLst>
                </a:gridCol>
                <a:gridCol w="983607">
                  <a:extLst>
                    <a:ext uri="{9D8B030D-6E8A-4147-A177-3AD203B41FA5}">
                      <a16:colId xmlns:a16="http://schemas.microsoft.com/office/drawing/2014/main" xmlns="" val="1921032819"/>
                    </a:ext>
                  </a:extLst>
                </a:gridCol>
                <a:gridCol w="1758829">
                  <a:extLst>
                    <a:ext uri="{9D8B030D-6E8A-4147-A177-3AD203B41FA5}">
                      <a16:colId xmlns:a16="http://schemas.microsoft.com/office/drawing/2014/main" xmlns="" val="1302851669"/>
                    </a:ext>
                  </a:extLst>
                </a:gridCol>
                <a:gridCol w="1057961">
                  <a:extLst>
                    <a:ext uri="{9D8B030D-6E8A-4147-A177-3AD203B41FA5}">
                      <a16:colId xmlns:a16="http://schemas.microsoft.com/office/drawing/2014/main" xmlns="" val="426040585"/>
                    </a:ext>
                  </a:extLst>
                </a:gridCol>
              </a:tblGrid>
              <a:tr h="7690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 (kg/dm</a:t>
                      </a:r>
                      <a:r>
                        <a:rPr lang="en-US" sz="17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Water Absorption (%)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Humidity (%)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extLst>
                  <a:ext uri="{0D108BD9-81ED-4DB2-BD59-A6C34878D82A}">
                    <a16:rowId xmlns:a16="http://schemas.microsoft.com/office/drawing/2014/main" xmlns="" val="690558100"/>
                  </a:ext>
                </a:extLst>
              </a:tr>
              <a:tr h="3845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 Sand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2.62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extLst>
                  <a:ext uri="{0D108BD9-81ED-4DB2-BD59-A6C34878D82A}">
                    <a16:rowId xmlns:a16="http://schemas.microsoft.com/office/drawing/2014/main" xmlns="" val="3328836391"/>
                  </a:ext>
                </a:extLst>
              </a:tr>
              <a:tr h="76901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Naturally shaped coarse aggregate 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2.73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extLst>
                  <a:ext uri="{0D108BD9-81ED-4DB2-BD59-A6C34878D82A}">
                    <a16:rowId xmlns:a16="http://schemas.microsoft.com/office/drawing/2014/main" xmlns="" val="2124763783"/>
                  </a:ext>
                </a:extLst>
              </a:tr>
              <a:tr h="3845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Crushed stone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2.80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extLst>
                  <a:ext uri="{0D108BD9-81ED-4DB2-BD59-A6C34878D82A}">
                    <a16:rowId xmlns:a16="http://schemas.microsoft.com/office/drawing/2014/main" xmlns="" val="3149877163"/>
                  </a:ext>
                </a:extLst>
              </a:tr>
              <a:tr h="3845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CEM I 42.5 N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3.15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7741383"/>
                  </a:ext>
                </a:extLst>
              </a:tr>
              <a:tr h="76901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Glenium C303 Superplasticizer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</a:t>
                      </a:r>
                      <a:endParaRPr lang="tr-TR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07" marR="52807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8793356"/>
                  </a:ext>
                </a:extLst>
              </a:tr>
            </a:tbl>
          </a:graphicData>
        </a:graphic>
      </p:graphicFrame>
      <p:pic>
        <p:nvPicPr>
          <p:cNvPr id="88" name="Picture 31">
            <a:extLst>
              <a:ext uri="{FF2B5EF4-FFF2-40B4-BE49-F238E27FC236}">
                <a16:creationId xmlns:a16="http://schemas.microsoft.com/office/drawing/2014/main" xmlns="" id="{23380815-3D2C-0313-EFCE-E8DC46CC3D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30612" y="8530244"/>
            <a:ext cx="3699656" cy="3435386"/>
          </a:xfrm>
          <a:prstGeom prst="rect">
            <a:avLst/>
          </a:prstGeom>
        </p:spPr>
      </p:pic>
      <p:sp>
        <p:nvSpPr>
          <p:cNvPr id="89" name="19 Akış Çizelgesi: Öteki İşlem">
            <a:extLst>
              <a:ext uri="{FF2B5EF4-FFF2-40B4-BE49-F238E27FC236}">
                <a16:creationId xmlns:a16="http://schemas.microsoft.com/office/drawing/2014/main" xmlns="" id="{F752570F-33BB-B657-BDA0-F4F07158C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7595" y="11906483"/>
            <a:ext cx="5925690" cy="810595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lIns="62424" tIns="31213" rIns="62424" bIns="31213" anchor="ctr"/>
          <a:lstStyle>
            <a:lvl1pPr defTabSz="2962275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23863" indent="-163513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52463" indent="-130175" defTabSz="2962275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130175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74750" indent="-130175" defTabSz="29622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319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891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463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0035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 b="1" dirty="0" err="1">
                <a:latin typeface="Gordita"/>
              </a:rPr>
              <a:t>Figure</a:t>
            </a:r>
            <a:r>
              <a:rPr lang="tr-TR" altLang="tr-TR" sz="2400" b="1" dirty="0">
                <a:latin typeface="Gordita"/>
              </a:rPr>
              <a:t> 1. </a:t>
            </a:r>
            <a:r>
              <a:rPr lang="tr-TR" altLang="tr-TR" sz="2400" dirty="0">
                <a:latin typeface="Gordita"/>
              </a:rPr>
              <a:t>Test </a:t>
            </a:r>
            <a:r>
              <a:rPr lang="tr-TR" altLang="tr-TR" sz="2400" dirty="0" err="1">
                <a:latin typeface="Gordita"/>
              </a:rPr>
              <a:t>Results</a:t>
            </a:r>
            <a:endParaRPr lang="tr-TR" altLang="tr-TR" sz="2400" dirty="0">
              <a:latin typeface="Gordita"/>
            </a:endParaRPr>
          </a:p>
        </p:txBody>
      </p:sp>
      <p:sp>
        <p:nvSpPr>
          <p:cNvPr id="2" name="AutoShape 26">
            <a:extLst>
              <a:ext uri="{FF2B5EF4-FFF2-40B4-BE49-F238E27FC236}">
                <a16:creationId xmlns:a16="http://schemas.microsoft.com/office/drawing/2014/main" xmlns="" id="{C20C111D-80D7-45D9-64F9-E858D952AD81}"/>
              </a:ext>
            </a:extLst>
          </p:cNvPr>
          <p:cNvSpPr/>
          <p:nvPr/>
        </p:nvSpPr>
        <p:spPr>
          <a:xfrm>
            <a:off x="673716" y="27641089"/>
            <a:ext cx="20146778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xmlns="" id="{D6224B56-2859-6CE3-8978-96178016DB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5165" y="16444353"/>
            <a:ext cx="6704182" cy="54951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265</Words>
  <Application>Microsoft Office PowerPoint</Application>
  <PresentationFormat>Özel</PresentationFormat>
  <Paragraphs>50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Gordita</vt:lpstr>
      <vt:lpstr>Gordita Bold</vt:lpstr>
      <vt:lpstr>Office Theme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</dc:title>
  <dc:creator>Vural Emir Kafadar</dc:creator>
  <cp:lastModifiedBy>user</cp:lastModifiedBy>
  <cp:revision>12</cp:revision>
  <dcterms:created xsi:type="dcterms:W3CDTF">2006-08-16T00:00:00Z</dcterms:created>
  <dcterms:modified xsi:type="dcterms:W3CDTF">2026-04-21T11:32:41Z</dcterms:modified>
  <dc:identifier>DAG4lGVjAao</dc:identifier>
</cp:coreProperties>
</file>