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002250" cy="25203150"/>
  <p:notesSz cx="6858000" cy="9144000"/>
  <p:embeddedFontLst>
    <p:embeddedFont>
      <p:font typeface="Calibri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1371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2741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24112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65482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06853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48223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89594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30964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547">
          <p15:clr>
            <a:srgbClr val="A4A3A4"/>
          </p15:clr>
        </p15:guide>
        <p15:guide id="2" pos="34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0" d="100"/>
          <a:sy n="60" d="100"/>
        </p:scale>
        <p:origin x="-1254" y="-72"/>
      </p:cViewPr>
      <p:guideLst>
        <p:guide orient="horz" pos="2547"/>
        <p:guide pos="34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909" y="2512079"/>
            <a:ext cx="9258300" cy="17333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3818" y="4582391"/>
            <a:ext cx="7624482" cy="20665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2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4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54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6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8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9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0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96786" y="323838"/>
            <a:ext cx="2450726" cy="68997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4606" y="323838"/>
            <a:ext cx="7170644" cy="68997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402" y="5196372"/>
            <a:ext cx="9258300" cy="1606083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0402" y="3427435"/>
            <a:ext cx="9258300" cy="176893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137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27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41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548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685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822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95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309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606" y="1886867"/>
            <a:ext cx="4810685" cy="533676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36827" y="1886867"/>
            <a:ext cx="4810685" cy="533676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606" y="1810120"/>
            <a:ext cx="4812577" cy="75437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71" indent="0">
              <a:buNone/>
              <a:defRPr sz="2400" b="1"/>
            </a:lvl2pPr>
            <a:lvl3pPr marL="1082741" indent="0">
              <a:buNone/>
              <a:defRPr sz="2100" b="1"/>
            </a:lvl3pPr>
            <a:lvl4pPr marL="1624112" indent="0">
              <a:buNone/>
              <a:defRPr sz="1900" b="1"/>
            </a:lvl4pPr>
            <a:lvl5pPr marL="2165482" indent="0">
              <a:buNone/>
              <a:defRPr sz="1900" b="1"/>
            </a:lvl5pPr>
            <a:lvl6pPr marL="2706853" indent="0">
              <a:buNone/>
              <a:defRPr sz="1900" b="1"/>
            </a:lvl6pPr>
            <a:lvl7pPr marL="3248223" indent="0">
              <a:buNone/>
              <a:defRPr sz="1900" b="1"/>
            </a:lvl7pPr>
            <a:lvl8pPr marL="3789594" indent="0">
              <a:buNone/>
              <a:defRPr sz="1900" b="1"/>
            </a:lvl8pPr>
            <a:lvl9pPr marL="433096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606" y="2564492"/>
            <a:ext cx="4812577" cy="46591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33045" y="1810120"/>
            <a:ext cx="4814467" cy="75437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71" indent="0">
              <a:buNone/>
              <a:defRPr sz="2400" b="1"/>
            </a:lvl2pPr>
            <a:lvl3pPr marL="1082741" indent="0">
              <a:buNone/>
              <a:defRPr sz="2100" b="1"/>
            </a:lvl3pPr>
            <a:lvl4pPr marL="1624112" indent="0">
              <a:buNone/>
              <a:defRPr sz="1900" b="1"/>
            </a:lvl4pPr>
            <a:lvl5pPr marL="2165482" indent="0">
              <a:buNone/>
              <a:defRPr sz="1900" b="1"/>
            </a:lvl5pPr>
            <a:lvl6pPr marL="2706853" indent="0">
              <a:buNone/>
              <a:defRPr sz="1900" b="1"/>
            </a:lvl6pPr>
            <a:lvl7pPr marL="3248223" indent="0">
              <a:buNone/>
              <a:defRPr sz="1900" b="1"/>
            </a:lvl7pPr>
            <a:lvl8pPr marL="3789594" indent="0">
              <a:buNone/>
              <a:defRPr sz="1900" b="1"/>
            </a:lvl8pPr>
            <a:lvl9pPr marL="433096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33045" y="2564492"/>
            <a:ext cx="4814467" cy="46591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606" y="321965"/>
            <a:ext cx="3583432" cy="137022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8516" y="321966"/>
            <a:ext cx="6088996" cy="6901665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606" y="1692190"/>
            <a:ext cx="3583432" cy="5531441"/>
          </a:xfrm>
        </p:spPr>
        <p:txBody>
          <a:bodyPr/>
          <a:lstStyle>
            <a:lvl1pPr marL="0" indent="0">
              <a:buNone/>
              <a:defRPr sz="1700"/>
            </a:lvl1pPr>
            <a:lvl2pPr marL="541371" indent="0">
              <a:buNone/>
              <a:defRPr sz="1400"/>
            </a:lvl2pPr>
            <a:lvl3pPr marL="1082741" indent="0">
              <a:buNone/>
              <a:defRPr sz="1200"/>
            </a:lvl3pPr>
            <a:lvl4pPr marL="1624112" indent="0">
              <a:buNone/>
              <a:defRPr sz="1100"/>
            </a:lvl4pPr>
            <a:lvl5pPr marL="2165482" indent="0">
              <a:buNone/>
              <a:defRPr sz="1100"/>
            </a:lvl5pPr>
            <a:lvl6pPr marL="2706853" indent="0">
              <a:buNone/>
              <a:defRPr sz="1100"/>
            </a:lvl6pPr>
            <a:lvl7pPr marL="3248223" indent="0">
              <a:buNone/>
              <a:defRPr sz="1100"/>
            </a:lvl7pPr>
            <a:lvl8pPr marL="3789594" indent="0">
              <a:buNone/>
              <a:defRPr sz="1100"/>
            </a:lvl8pPr>
            <a:lvl9pPr marL="433096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4931" y="5660601"/>
            <a:ext cx="6535271" cy="66826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34931" y="722550"/>
            <a:ext cx="6535271" cy="4851943"/>
          </a:xfrm>
        </p:spPr>
        <p:txBody>
          <a:bodyPr/>
          <a:lstStyle>
            <a:lvl1pPr marL="0" indent="0">
              <a:buNone/>
              <a:defRPr sz="3800"/>
            </a:lvl1pPr>
            <a:lvl2pPr marL="541371" indent="0">
              <a:buNone/>
              <a:defRPr sz="3300"/>
            </a:lvl2pPr>
            <a:lvl3pPr marL="1082741" indent="0">
              <a:buNone/>
              <a:defRPr sz="2800"/>
            </a:lvl3pPr>
            <a:lvl4pPr marL="1624112" indent="0">
              <a:buNone/>
              <a:defRPr sz="2400"/>
            </a:lvl4pPr>
            <a:lvl5pPr marL="2165482" indent="0">
              <a:buNone/>
              <a:defRPr sz="2400"/>
            </a:lvl5pPr>
            <a:lvl6pPr marL="2706853" indent="0">
              <a:buNone/>
              <a:defRPr sz="2400"/>
            </a:lvl6pPr>
            <a:lvl7pPr marL="3248223" indent="0">
              <a:buNone/>
              <a:defRPr sz="2400"/>
            </a:lvl7pPr>
            <a:lvl8pPr marL="3789594" indent="0">
              <a:buNone/>
              <a:defRPr sz="2400"/>
            </a:lvl8pPr>
            <a:lvl9pPr marL="4330964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4931" y="6328866"/>
            <a:ext cx="6535271" cy="949049"/>
          </a:xfrm>
        </p:spPr>
        <p:txBody>
          <a:bodyPr/>
          <a:lstStyle>
            <a:lvl1pPr marL="0" indent="0">
              <a:buNone/>
              <a:defRPr sz="1700"/>
            </a:lvl1pPr>
            <a:lvl2pPr marL="541371" indent="0">
              <a:buNone/>
              <a:defRPr sz="1400"/>
            </a:lvl2pPr>
            <a:lvl3pPr marL="1082741" indent="0">
              <a:buNone/>
              <a:defRPr sz="1200"/>
            </a:lvl3pPr>
            <a:lvl4pPr marL="1624112" indent="0">
              <a:buNone/>
              <a:defRPr sz="1100"/>
            </a:lvl4pPr>
            <a:lvl5pPr marL="2165482" indent="0">
              <a:buNone/>
              <a:defRPr sz="1100"/>
            </a:lvl5pPr>
            <a:lvl6pPr marL="2706853" indent="0">
              <a:buNone/>
              <a:defRPr sz="1100"/>
            </a:lvl6pPr>
            <a:lvl7pPr marL="3248223" indent="0">
              <a:buNone/>
              <a:defRPr sz="1100"/>
            </a:lvl7pPr>
            <a:lvl8pPr marL="3789594" indent="0">
              <a:buNone/>
              <a:defRPr sz="1100"/>
            </a:lvl8pPr>
            <a:lvl9pPr marL="433096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606" y="323838"/>
            <a:ext cx="9802906" cy="1347762"/>
          </a:xfrm>
          <a:prstGeom prst="rect">
            <a:avLst/>
          </a:prstGeom>
        </p:spPr>
        <p:txBody>
          <a:bodyPr vert="horz" lIns="108274" tIns="54137" rIns="108274" bIns="5413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606" y="1886867"/>
            <a:ext cx="9802906" cy="5336764"/>
          </a:xfrm>
          <a:prstGeom prst="rect">
            <a:avLst/>
          </a:prstGeom>
        </p:spPr>
        <p:txBody>
          <a:bodyPr vert="horz" lIns="108274" tIns="54137" rIns="108274" bIns="5413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606" y="7495055"/>
            <a:ext cx="2541494" cy="430535"/>
          </a:xfrm>
          <a:prstGeom prst="rect">
            <a:avLst/>
          </a:prstGeom>
        </p:spPr>
        <p:txBody>
          <a:bodyPr vert="horz" lIns="108274" tIns="54137" rIns="108274" bIns="5413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1473" y="7495055"/>
            <a:ext cx="3449171" cy="430535"/>
          </a:xfrm>
          <a:prstGeom prst="rect">
            <a:avLst/>
          </a:prstGeom>
        </p:spPr>
        <p:txBody>
          <a:bodyPr vert="horz" lIns="108274" tIns="54137" rIns="108274" bIns="5413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6018" y="7495055"/>
            <a:ext cx="2541494" cy="430535"/>
          </a:xfrm>
          <a:prstGeom prst="rect">
            <a:avLst/>
          </a:prstGeom>
        </p:spPr>
        <p:txBody>
          <a:bodyPr vert="horz" lIns="108274" tIns="54137" rIns="108274" bIns="5413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2741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028" indent="-406028" algn="l" defTabSz="1082741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9727" indent="-338357" algn="l" defTabSz="1082741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3426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4797" indent="-270685" algn="l" defTabSz="1082741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6167" indent="-270685" algn="l" defTabSz="1082741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7538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8908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60279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01649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1371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2741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4112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5482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6853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8223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9594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964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547421" y="4308910"/>
            <a:ext cx="16940942" cy="7269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lIns="23333" tIns="23333" rIns="23333" bIns="23333" rtlCol="0" anchor="ctr"/>
          <a:lstStyle/>
          <a:p>
            <a:pPr algn="ctr">
              <a:lnSpc>
                <a:spcPts val="4720"/>
              </a:lnSpc>
            </a:pPr>
            <a:endParaRPr dirty="0"/>
          </a:p>
        </p:txBody>
      </p:sp>
      <p:sp>
        <p:nvSpPr>
          <p:cNvPr id="7" name="AutoShape 7"/>
          <p:cNvSpPr/>
          <p:nvPr/>
        </p:nvSpPr>
        <p:spPr>
          <a:xfrm>
            <a:off x="525591" y="4278940"/>
            <a:ext cx="16958154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8" name="Group 8"/>
          <p:cNvGrpSpPr/>
          <p:nvPr/>
        </p:nvGrpSpPr>
        <p:grpSpPr>
          <a:xfrm>
            <a:off x="547421" y="23037627"/>
            <a:ext cx="16949626" cy="722425"/>
            <a:chOff x="0" y="0"/>
            <a:chExt cx="2337321" cy="10978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37321" cy="109783"/>
            </a:xfrm>
            <a:custGeom>
              <a:avLst/>
              <a:gdLst/>
              <a:ahLst/>
              <a:cxnLst/>
              <a:rect l="l" t="t" r="r" b="b"/>
              <a:pathLst>
                <a:path w="2337321" h="109783">
                  <a:moveTo>
                    <a:pt x="0" y="0"/>
                  </a:moveTo>
                  <a:lnTo>
                    <a:pt x="2337321" y="0"/>
                  </a:lnTo>
                  <a:lnTo>
                    <a:pt x="2337321" y="109783"/>
                  </a:lnTo>
                  <a:lnTo>
                    <a:pt x="0" y="109783"/>
                  </a:lnTo>
                  <a:close/>
                </a:path>
              </a:pathLst>
            </a:custGeom>
            <a:solidFill>
              <a:srgbClr val="98C4EC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337321" cy="157408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4720"/>
                </a:lnSpc>
              </a:pPr>
              <a:endParaRPr sz="2400"/>
            </a:p>
          </p:txBody>
        </p:sp>
      </p:grpSp>
      <p:sp>
        <p:nvSpPr>
          <p:cNvPr id="11" name="AutoShape 11"/>
          <p:cNvSpPr/>
          <p:nvPr/>
        </p:nvSpPr>
        <p:spPr>
          <a:xfrm flipH="1">
            <a:off x="534113" y="496483"/>
            <a:ext cx="0" cy="23275069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AutoShape 19"/>
          <p:cNvSpPr/>
          <p:nvPr/>
        </p:nvSpPr>
        <p:spPr>
          <a:xfrm>
            <a:off x="17483744" y="496483"/>
            <a:ext cx="0" cy="23275069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" name="AutoShape 20"/>
          <p:cNvSpPr/>
          <p:nvPr/>
        </p:nvSpPr>
        <p:spPr>
          <a:xfrm>
            <a:off x="542489" y="6971261"/>
            <a:ext cx="16941255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1" name="AutoShape 21"/>
          <p:cNvSpPr/>
          <p:nvPr/>
        </p:nvSpPr>
        <p:spPr>
          <a:xfrm>
            <a:off x="641884" y="5049911"/>
            <a:ext cx="16842173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3" name="AutoShape 23"/>
          <p:cNvSpPr/>
          <p:nvPr/>
        </p:nvSpPr>
        <p:spPr>
          <a:xfrm flipV="1">
            <a:off x="579421" y="19446128"/>
            <a:ext cx="16888716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" name="AutoShape 25"/>
          <p:cNvSpPr/>
          <p:nvPr/>
        </p:nvSpPr>
        <p:spPr>
          <a:xfrm flipV="1">
            <a:off x="525591" y="496482"/>
            <a:ext cx="16958154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AutoShape 26"/>
          <p:cNvSpPr/>
          <p:nvPr/>
        </p:nvSpPr>
        <p:spPr>
          <a:xfrm>
            <a:off x="525590" y="10787007"/>
            <a:ext cx="16958467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2" name="AutoShape 32"/>
          <p:cNvSpPr/>
          <p:nvPr/>
        </p:nvSpPr>
        <p:spPr>
          <a:xfrm flipV="1">
            <a:off x="579420" y="13261113"/>
            <a:ext cx="8433540" cy="26262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" name="AutoShape 33"/>
          <p:cNvSpPr/>
          <p:nvPr/>
        </p:nvSpPr>
        <p:spPr>
          <a:xfrm>
            <a:off x="9013272" y="5049911"/>
            <a:ext cx="33059" cy="14401373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8" name="Freeform 38"/>
          <p:cNvSpPr/>
          <p:nvPr/>
        </p:nvSpPr>
        <p:spPr>
          <a:xfrm>
            <a:off x="14781090" y="1347846"/>
            <a:ext cx="2594884" cy="2575913"/>
          </a:xfrm>
          <a:custGeom>
            <a:avLst/>
            <a:gdLst/>
            <a:ahLst/>
            <a:cxnLst/>
            <a:rect l="l" t="t" r="r" b="b"/>
            <a:pathLst>
              <a:path w="2438640" h="2438640">
                <a:moveTo>
                  <a:pt x="0" y="0"/>
                </a:moveTo>
                <a:lnTo>
                  <a:pt x="2438640" y="0"/>
                </a:lnTo>
                <a:lnTo>
                  <a:pt x="2438640" y="2438640"/>
                </a:lnTo>
                <a:lnTo>
                  <a:pt x="0" y="24386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9" name="TextBox 39"/>
          <p:cNvSpPr txBox="1"/>
          <p:nvPr/>
        </p:nvSpPr>
        <p:spPr>
          <a:xfrm>
            <a:off x="3878876" y="3259164"/>
            <a:ext cx="10775231" cy="12450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spc="107" dirty="0">
                <a:solidFill>
                  <a:srgbClr val="F47051"/>
                </a:solidFill>
                <a:latin typeface="Gordita"/>
                <a:ea typeface="Gordita Bold"/>
                <a:cs typeface="Gordita Bold"/>
                <a:sym typeface="Gordita Bold"/>
              </a:rPr>
              <a:t>AUTHORS</a:t>
            </a:r>
            <a:r>
              <a:rPr lang="tr-TR" sz="2400" spc="107" dirty="0">
                <a:solidFill>
                  <a:srgbClr val="F47051"/>
                </a:solidFill>
                <a:latin typeface="Gordita"/>
                <a:ea typeface="Gordita Bold"/>
                <a:cs typeface="Gordita Bold"/>
                <a:sym typeface="Gordita Bold"/>
              </a:rPr>
              <a:t>: </a:t>
            </a:r>
            <a:r>
              <a:rPr lang="en-US" sz="2400" dirty="0">
                <a:latin typeface="Gordita"/>
              </a:rPr>
              <a:t>The author's name(s) should be written in 24-point </a:t>
            </a:r>
            <a:r>
              <a:rPr lang="en-US" sz="2400" dirty="0">
                <a:latin typeface="Gordita"/>
                <a:cs typeface="Times New Roman" panose="02020603050405020304" pitchFamily="18" charset="0"/>
              </a:rPr>
              <a:t>Gordita</a:t>
            </a:r>
            <a:r>
              <a:rPr lang="en-US" sz="2400" dirty="0">
                <a:latin typeface="Gordita"/>
              </a:rPr>
              <a:t> font and in bold.</a:t>
            </a:r>
            <a:endParaRPr lang="en-US" sz="2400" dirty="0">
              <a:latin typeface="Gordita"/>
              <a:ea typeface="Gordita"/>
              <a:cs typeface="Gordita"/>
              <a:sym typeface="Gordita"/>
            </a:endParaRPr>
          </a:p>
          <a:p>
            <a:pPr>
              <a:lnSpc>
                <a:spcPts val="3320"/>
              </a:lnSpc>
            </a:pPr>
            <a:endParaRPr lang="en-US" sz="2400" spc="107" dirty="0">
              <a:solidFill>
                <a:srgbClr val="F47051"/>
              </a:solidFill>
              <a:latin typeface="Gordita"/>
              <a:ea typeface="Gordita Bold"/>
              <a:cs typeface="Gordita Bold"/>
              <a:sym typeface="Gordita Bold"/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1299165" y="4406358"/>
            <a:ext cx="15428215" cy="441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57"/>
              </a:lnSpc>
            </a:pPr>
            <a:r>
              <a:rPr lang="en-US" sz="2800" b="1" spc="130" dirty="0">
                <a:solidFill>
                  <a:srgbClr val="C00000"/>
                </a:solidFill>
                <a:latin typeface="Gordita Bold"/>
                <a:ea typeface="Gordita Bold"/>
                <a:cs typeface="Gordita Bold"/>
                <a:sym typeface="Gordita Bold"/>
              </a:rPr>
              <a:t>DEPARTMENT NAME</a:t>
            </a:r>
            <a:r>
              <a:rPr lang="tr-TR" sz="2800" b="1" spc="130" dirty="0">
                <a:solidFill>
                  <a:srgbClr val="C00000"/>
                </a:solidFill>
                <a:latin typeface="Gordita Bold"/>
                <a:ea typeface="Gordita Bold"/>
                <a:cs typeface="Gordita Bold"/>
                <a:sym typeface="Gordita Bold"/>
              </a:rPr>
              <a:t> (S)</a:t>
            </a:r>
            <a:endParaRPr lang="en-US" sz="2800" b="1" spc="130" dirty="0">
              <a:solidFill>
                <a:srgbClr val="C00000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921317" y="11683300"/>
            <a:ext cx="7468956" cy="12695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Let people know how you did your study. Methods can vary depending on the subject or results you want to see. 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921317" y="11130194"/>
            <a:ext cx="5140761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METHODOLOGY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9393094" y="11486432"/>
            <a:ext cx="7647185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2124" lvl="1" indent="-256063">
              <a:lnSpc>
                <a:spcPts val="3320"/>
              </a:lnSpc>
              <a:buFont typeface="Arial"/>
              <a:buChar char="•"/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State what you've found from your study</a:t>
            </a:r>
          </a:p>
          <a:p>
            <a:pPr marL="512124" lvl="1" indent="-256063">
              <a:lnSpc>
                <a:spcPts val="3320"/>
              </a:lnSpc>
              <a:buFont typeface="Arial"/>
              <a:buChar char="•"/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You can also list your findings in bullets.</a:t>
            </a:r>
          </a:p>
          <a:p>
            <a:pPr>
              <a:lnSpc>
                <a:spcPts val="3320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Avoid too much technical detail or excessive jargon when presenting them.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9393094" y="10989574"/>
            <a:ext cx="6822003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RESULTS/FINDINGS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9262565" y="5360943"/>
            <a:ext cx="5140761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OBJECTIVE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921317" y="7682880"/>
            <a:ext cx="7685175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57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Introduce the subject of your research. What are the questions about this topic you aim to answer?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921316" y="7219736"/>
            <a:ext cx="5033350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INTRODUCTION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677735" y="19900128"/>
            <a:ext cx="11013491" cy="12450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62"/>
              </a:lnSpc>
              <a:spcBef>
                <a:spcPct val="0"/>
              </a:spcBef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Summarize the key findings of your study. Address any limitations encountered during your research. End with a powerful closing statement that emphasizes the broader impact of your research.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690672" y="19559585"/>
            <a:ext cx="2371991" cy="384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046"/>
              </a:lnSpc>
            </a:pPr>
            <a:r>
              <a:rPr lang="en-US" sz="2200" b="1" spc="9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CONCLUSION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921317" y="5903092"/>
            <a:ext cx="7685175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57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Add a summary text of your project idea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028728" y="5481282"/>
            <a:ext cx="5033350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SUMMARY</a:t>
            </a:r>
          </a:p>
        </p:txBody>
      </p:sp>
      <p:sp>
        <p:nvSpPr>
          <p:cNvPr id="67" name="TextBox 41">
            <a:extLst>
              <a:ext uri="{FF2B5EF4-FFF2-40B4-BE49-F238E27FC236}">
                <a16:creationId xmlns="" xmlns:a16="http://schemas.microsoft.com/office/drawing/2014/main" id="{5D42147E-2DE5-30AE-FB72-111BACB40AD2}"/>
              </a:ext>
            </a:extLst>
          </p:cNvPr>
          <p:cNvSpPr txBox="1"/>
          <p:nvPr/>
        </p:nvSpPr>
        <p:spPr>
          <a:xfrm>
            <a:off x="4694056" y="1499056"/>
            <a:ext cx="7785117" cy="116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5"/>
              </a:lnSpc>
            </a:pPr>
            <a:r>
              <a:rPr lang="en-US" sz="3200" b="1" dirty="0">
                <a:latin typeface="Gordita"/>
              </a:rPr>
              <a:t>PROJECT TITLE </a:t>
            </a:r>
            <a:endParaRPr lang="tr-TR" sz="3200" b="1" dirty="0">
              <a:latin typeface="Gordita"/>
            </a:endParaRPr>
          </a:p>
          <a:p>
            <a:pPr algn="ctr">
              <a:lnSpc>
                <a:spcPts val="2965"/>
              </a:lnSpc>
            </a:pPr>
            <a:r>
              <a:rPr lang="en-US" sz="3200" b="1" dirty="0">
                <a:latin typeface="Gordita"/>
                <a:cs typeface="Times New Roman" panose="02020603050405020304" pitchFamily="18" charset="0"/>
              </a:rPr>
              <a:t>To be written in 32-point Gordita font, in bold, and in all capital letters.</a:t>
            </a:r>
            <a:endParaRPr lang="en-US" sz="3200" b="1" dirty="0">
              <a:latin typeface="Gordita"/>
              <a:ea typeface="Gordita"/>
              <a:cs typeface="Times New Roman" panose="02020603050405020304" pitchFamily="18" charset="0"/>
              <a:sym typeface="Gordita"/>
            </a:endParaRPr>
          </a:p>
        </p:txBody>
      </p:sp>
      <p:cxnSp>
        <p:nvCxnSpPr>
          <p:cNvPr id="69" name="Düz Bağlayıcı 68">
            <a:extLst>
              <a:ext uri="{FF2B5EF4-FFF2-40B4-BE49-F238E27FC236}">
                <a16:creationId xmlns="" xmlns:a16="http://schemas.microsoft.com/office/drawing/2014/main" id="{91486514-BF67-64E4-F3BD-8B6455DCB647}"/>
              </a:ext>
            </a:extLst>
          </p:cNvPr>
          <p:cNvCxnSpPr/>
          <p:nvPr/>
        </p:nvCxnSpPr>
        <p:spPr>
          <a:xfrm>
            <a:off x="542489" y="1244124"/>
            <a:ext cx="1693714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1" name="Resim 70">
            <a:extLst>
              <a:ext uri="{FF2B5EF4-FFF2-40B4-BE49-F238E27FC236}">
                <a16:creationId xmlns="" xmlns:a16="http://schemas.microsoft.com/office/drawing/2014/main" id="{57C793D6-E112-5548-5FE5-3457C9A09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46" y="1252936"/>
            <a:ext cx="2713711" cy="2877379"/>
          </a:xfrm>
          <a:prstGeom prst="rect">
            <a:avLst/>
          </a:prstGeom>
        </p:spPr>
      </p:pic>
      <p:sp>
        <p:nvSpPr>
          <p:cNvPr id="72" name="TextBox 46"/>
          <p:cNvSpPr txBox="1"/>
          <p:nvPr/>
        </p:nvSpPr>
        <p:spPr>
          <a:xfrm>
            <a:off x="9262565" y="5999540"/>
            <a:ext cx="7685175" cy="8463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Explain what you want to achieve with your research.</a:t>
            </a:r>
          </a:p>
        </p:txBody>
      </p:sp>
      <p:cxnSp>
        <p:nvCxnSpPr>
          <p:cNvPr id="75" name="Düz Bağlayıcı 74">
            <a:extLst>
              <a:ext uri="{FF2B5EF4-FFF2-40B4-BE49-F238E27FC236}">
                <a16:creationId xmlns="" xmlns:a16="http://schemas.microsoft.com/office/drawing/2014/main" id="{DE4FDBAF-3DC8-7AFF-BD91-68EF2813B354}"/>
              </a:ext>
            </a:extLst>
          </p:cNvPr>
          <p:cNvCxnSpPr>
            <a:cxnSpLocks/>
          </p:cNvCxnSpPr>
          <p:nvPr/>
        </p:nvCxnSpPr>
        <p:spPr>
          <a:xfrm>
            <a:off x="12479173" y="19446128"/>
            <a:ext cx="0" cy="3560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 Box 130">
            <a:extLst>
              <a:ext uri="{FF2B5EF4-FFF2-40B4-BE49-F238E27FC236}">
                <a16:creationId xmlns="" xmlns:a16="http://schemas.microsoft.com/office/drawing/2014/main" id="{90AE2A96-0EEC-C7B5-3721-6B538C135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79566" y="19267533"/>
            <a:ext cx="3744994" cy="1149348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wrap="none" lIns="599999" tIns="599999" rIns="599999" bIns="599999" anchor="ctr" anchorCtr="1"/>
          <a:lstStyle/>
          <a:p>
            <a:pPr defTabSz="11520958">
              <a:defRPr/>
            </a:pPr>
            <a:endParaRPr lang="en-US" sz="2400" dirty="0"/>
          </a:p>
        </p:txBody>
      </p:sp>
      <p:sp>
        <p:nvSpPr>
          <p:cNvPr id="77" name="TextBox 57">
            <a:extLst>
              <a:ext uri="{FF2B5EF4-FFF2-40B4-BE49-F238E27FC236}">
                <a16:creationId xmlns="" xmlns:a16="http://schemas.microsoft.com/office/drawing/2014/main" id="{82161662-0EF8-7230-9901-64A44603EB1A}"/>
              </a:ext>
            </a:extLst>
          </p:cNvPr>
          <p:cNvSpPr txBox="1"/>
          <p:nvPr/>
        </p:nvSpPr>
        <p:spPr>
          <a:xfrm>
            <a:off x="13952344" y="19615419"/>
            <a:ext cx="2371991" cy="3630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046"/>
              </a:lnSpc>
            </a:pPr>
            <a:r>
              <a:rPr lang="tr-TR" sz="2200" b="1" spc="9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REFERENCES</a:t>
            </a:r>
            <a:endParaRPr lang="en-US" sz="2200" b="1" spc="97" dirty="0">
              <a:solidFill>
                <a:srgbClr val="F47051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78" name="TextBox 57">
            <a:extLst>
              <a:ext uri="{FF2B5EF4-FFF2-40B4-BE49-F238E27FC236}">
                <a16:creationId xmlns="" xmlns:a16="http://schemas.microsoft.com/office/drawing/2014/main" id="{8F0B4D50-8103-45B3-5BFF-FA194251C4CB}"/>
              </a:ext>
            </a:extLst>
          </p:cNvPr>
          <p:cNvSpPr txBox="1"/>
          <p:nvPr/>
        </p:nvSpPr>
        <p:spPr>
          <a:xfrm>
            <a:off x="667117" y="23160229"/>
            <a:ext cx="3076207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046"/>
              </a:lnSpc>
            </a:pPr>
            <a:r>
              <a:rPr lang="tr-TR" sz="2200" b="1" spc="9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ACKNOWLEDGMENT</a:t>
            </a:r>
            <a:endParaRPr lang="en-US" sz="2200" b="1" spc="97" dirty="0">
              <a:solidFill>
                <a:srgbClr val="F47051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79" name="19 Akış Çizelgesi: Öteki İşlem">
            <a:extLst>
              <a:ext uri="{FF2B5EF4-FFF2-40B4-BE49-F238E27FC236}">
                <a16:creationId xmlns="" xmlns:a16="http://schemas.microsoft.com/office/drawing/2014/main" id="{C15C6A61-5845-FB63-7E9A-3E0F7AA45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186" y="18656545"/>
            <a:ext cx="4987925" cy="67468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lIns="52203" tIns="26102" rIns="52203" bIns="26102" anchor="ctr"/>
          <a:lstStyle>
            <a:lvl1pPr defTabSz="2962275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23863" indent="-163513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52463" indent="-130175" defTabSz="2962275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130175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74750" indent="-130175" defTabSz="29622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319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891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463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0035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Gordita"/>
              </a:rPr>
              <a:t>Figure</a:t>
            </a:r>
            <a:r>
              <a:rPr lang="tr-TR" altLang="tr-TR" sz="2000" b="1" dirty="0">
                <a:latin typeface="Gordita"/>
              </a:rPr>
              <a:t> 2. </a:t>
            </a:r>
            <a:r>
              <a:rPr lang="en-US" sz="2000" dirty="0">
                <a:latin typeface="Gordita"/>
                <a:ea typeface="Calibri" panose="020F0502020204030204" pitchFamily="34" charset="0"/>
              </a:rPr>
              <a:t>Comparison of average compressive strength of cylinder specimens.</a:t>
            </a:r>
            <a:r>
              <a:rPr lang="tr-TR" altLang="tr-TR" sz="2000" b="1" dirty="0">
                <a:latin typeface="Gordita"/>
              </a:rPr>
              <a:t> </a:t>
            </a:r>
            <a:endParaRPr lang="tr-TR" altLang="tr-TR" sz="2000" dirty="0">
              <a:latin typeface="Gordita"/>
            </a:endParaRPr>
          </a:p>
        </p:txBody>
      </p:sp>
      <p:sp>
        <p:nvSpPr>
          <p:cNvPr id="80" name="19 Akış Çizelgesi: Öteki İşlem">
            <a:extLst>
              <a:ext uri="{FF2B5EF4-FFF2-40B4-BE49-F238E27FC236}">
                <a16:creationId xmlns="" xmlns:a16="http://schemas.microsoft.com/office/drawing/2014/main" id="{62166290-3F00-9AE9-2A80-17D4E06B9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1075" y="17592872"/>
            <a:ext cx="4987925" cy="67468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lIns="52203" tIns="26102" rIns="52203" bIns="26102" anchor="ctr"/>
          <a:lstStyle>
            <a:lvl1pPr defTabSz="2962275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23863" indent="-163513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52463" indent="-130175" defTabSz="2962275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130175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74750" indent="-130175" defTabSz="29622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319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891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463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0035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Gordita"/>
              </a:rPr>
              <a:t>Table</a:t>
            </a:r>
            <a:r>
              <a:rPr lang="tr-TR" altLang="tr-TR" sz="2000" b="1" dirty="0">
                <a:latin typeface="Gordita"/>
              </a:rPr>
              <a:t> 1. </a:t>
            </a:r>
            <a:r>
              <a:rPr lang="tr-TR" altLang="tr-TR" sz="2000" dirty="0" err="1">
                <a:latin typeface="Gordita"/>
              </a:rPr>
              <a:t>Raw</a:t>
            </a:r>
            <a:r>
              <a:rPr lang="tr-TR" altLang="tr-TR" sz="2000" dirty="0">
                <a:latin typeface="Gordita"/>
              </a:rPr>
              <a:t> </a:t>
            </a:r>
            <a:r>
              <a:rPr lang="tr-TR" altLang="tr-TR" sz="2000" dirty="0" err="1">
                <a:latin typeface="Gordita"/>
              </a:rPr>
              <a:t>Materials</a:t>
            </a:r>
            <a:endParaRPr lang="tr-TR" altLang="tr-TR" sz="2000" dirty="0">
              <a:latin typeface="Gordita"/>
            </a:endParaRPr>
          </a:p>
        </p:txBody>
      </p:sp>
      <p:sp>
        <p:nvSpPr>
          <p:cNvPr id="81" name="TextBox 55">
            <a:extLst>
              <a:ext uri="{FF2B5EF4-FFF2-40B4-BE49-F238E27FC236}">
                <a16:creationId xmlns="" xmlns:a16="http://schemas.microsoft.com/office/drawing/2014/main" id="{B86F3CDB-B5A6-6E21-B604-6F4624CEF6F8}"/>
              </a:ext>
            </a:extLst>
          </p:cNvPr>
          <p:cNvSpPr txBox="1"/>
          <p:nvPr/>
        </p:nvSpPr>
        <p:spPr>
          <a:xfrm>
            <a:off x="655415" y="21919284"/>
            <a:ext cx="5713308" cy="384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046"/>
              </a:lnSpc>
            </a:pPr>
            <a:r>
              <a:rPr lang="en-US" sz="2200" b="1" spc="9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RECOMMENDATIONS</a:t>
            </a:r>
          </a:p>
        </p:txBody>
      </p:sp>
      <p:sp>
        <p:nvSpPr>
          <p:cNvPr id="82" name="TextBox 54"/>
          <p:cNvSpPr txBox="1"/>
          <p:nvPr/>
        </p:nvSpPr>
        <p:spPr>
          <a:xfrm>
            <a:off x="618417" y="22364421"/>
            <a:ext cx="11236667" cy="3919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62"/>
              </a:lnSpc>
              <a:spcBef>
                <a:spcPct val="0"/>
              </a:spcBef>
            </a:pPr>
            <a:r>
              <a:rPr lang="en-US" sz="22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Make suggestions for future research and practical applications based on the findings. </a:t>
            </a:r>
          </a:p>
        </p:txBody>
      </p:sp>
      <p:sp>
        <p:nvSpPr>
          <p:cNvPr id="83" name="TextBox 6">
            <a:extLst>
              <a:ext uri="{FF2B5EF4-FFF2-40B4-BE49-F238E27FC236}">
                <a16:creationId xmlns="" xmlns:a16="http://schemas.microsoft.com/office/drawing/2014/main" id="{310D5977-61BE-3066-F2C3-DBA83E3F0121}"/>
              </a:ext>
            </a:extLst>
          </p:cNvPr>
          <p:cNvSpPr txBox="1"/>
          <p:nvPr/>
        </p:nvSpPr>
        <p:spPr>
          <a:xfrm>
            <a:off x="579420" y="503975"/>
            <a:ext cx="16940942" cy="7269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lIns="23333" tIns="23333" rIns="23333" bIns="23333" rtlCol="0" anchor="ctr"/>
          <a:lstStyle/>
          <a:p>
            <a:pPr algn="ctr">
              <a:lnSpc>
                <a:spcPts val="4720"/>
              </a:lnSpc>
            </a:pPr>
            <a:endParaRPr dirty="0"/>
          </a:p>
        </p:txBody>
      </p:sp>
      <p:sp>
        <p:nvSpPr>
          <p:cNvPr id="84" name="Rectangle 13">
            <a:extLst>
              <a:ext uri="{FF2B5EF4-FFF2-40B4-BE49-F238E27FC236}">
                <a16:creationId xmlns="" xmlns:a16="http://schemas.microsoft.com/office/drawing/2014/main" id="{7B95EC27-C52E-5F61-CD08-2ABCB0D8EC29}"/>
              </a:ext>
            </a:extLst>
          </p:cNvPr>
          <p:cNvSpPr/>
          <p:nvPr/>
        </p:nvSpPr>
        <p:spPr>
          <a:xfrm>
            <a:off x="527197" y="503700"/>
            <a:ext cx="169409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200" b="1" i="1" dirty="0" err="1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Engineering</a:t>
            </a:r>
            <a:r>
              <a:rPr lang="tr-TR" sz="42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  </a:t>
            </a:r>
            <a:r>
              <a:rPr lang="tr-TR" sz="4200" b="1" i="1" dirty="0" err="1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Faculty</a:t>
            </a:r>
            <a:r>
              <a:rPr lang="tr-TR" sz="42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		 Proje Arastası		</a:t>
            </a:r>
            <a:r>
              <a:rPr lang="en-GB" sz="42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	</a:t>
            </a:r>
            <a:r>
              <a:rPr lang="tr-TR" sz="4200" b="1" i="1" dirty="0" smtClean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2025-2026 </a:t>
            </a:r>
            <a:r>
              <a:rPr lang="tr-TR" sz="42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Fall</a:t>
            </a:r>
          </a:p>
        </p:txBody>
      </p:sp>
      <p:sp>
        <p:nvSpPr>
          <p:cNvPr id="85" name="AutoShape 26">
            <a:extLst>
              <a:ext uri="{FF2B5EF4-FFF2-40B4-BE49-F238E27FC236}">
                <a16:creationId xmlns="" xmlns:a16="http://schemas.microsoft.com/office/drawing/2014/main" id="{36524325-B300-C833-6FBC-3BFA8B936890}"/>
              </a:ext>
            </a:extLst>
          </p:cNvPr>
          <p:cNvSpPr/>
          <p:nvPr/>
        </p:nvSpPr>
        <p:spPr>
          <a:xfrm>
            <a:off x="531829" y="23760052"/>
            <a:ext cx="16958467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86" name="Tablo 85">
            <a:extLst>
              <a:ext uri="{FF2B5EF4-FFF2-40B4-BE49-F238E27FC236}">
                <a16:creationId xmlns="" xmlns:a16="http://schemas.microsoft.com/office/drawing/2014/main" id="{CB78E649-F9E5-D9B3-4C63-49FF5B7A6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854589"/>
              </p:ext>
            </p:extLst>
          </p:nvPr>
        </p:nvGraphicFramePr>
        <p:xfrm>
          <a:off x="10854483" y="14715571"/>
          <a:ext cx="4724405" cy="2880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5437">
                  <a:extLst>
                    <a:ext uri="{9D8B030D-6E8A-4147-A177-3AD203B41FA5}">
                      <a16:colId xmlns="" xmlns:a16="http://schemas.microsoft.com/office/drawing/2014/main" val="1352975894"/>
                    </a:ext>
                  </a:extLst>
                </a:gridCol>
                <a:gridCol w="827947">
                  <a:extLst>
                    <a:ext uri="{9D8B030D-6E8A-4147-A177-3AD203B41FA5}">
                      <a16:colId xmlns="" xmlns:a16="http://schemas.microsoft.com/office/drawing/2014/main" val="1921032819"/>
                    </a:ext>
                  </a:extLst>
                </a:gridCol>
                <a:gridCol w="1480487">
                  <a:extLst>
                    <a:ext uri="{9D8B030D-6E8A-4147-A177-3AD203B41FA5}">
                      <a16:colId xmlns="" xmlns:a16="http://schemas.microsoft.com/office/drawing/2014/main" val="1302851669"/>
                    </a:ext>
                  </a:extLst>
                </a:gridCol>
                <a:gridCol w="890534">
                  <a:extLst>
                    <a:ext uri="{9D8B030D-6E8A-4147-A177-3AD203B41FA5}">
                      <a16:colId xmlns="" xmlns:a16="http://schemas.microsoft.com/office/drawing/2014/main" val="426040585"/>
                    </a:ext>
                  </a:extLst>
                </a:gridCol>
              </a:tblGrid>
              <a:tr h="5329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 (kg/dm</a:t>
                      </a:r>
                      <a:r>
                        <a:rPr lang="en-US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Water Absorption (%)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Humidity (%)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690558100"/>
                  </a:ext>
                </a:extLst>
              </a:tr>
              <a:tr h="249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 Sand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2.62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3328836391"/>
                  </a:ext>
                </a:extLst>
              </a:tr>
              <a:tr h="5329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Naturally shaped coarse aggregate 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2.73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2124763783"/>
                  </a:ext>
                </a:extLst>
              </a:tr>
              <a:tr h="249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Crushed stone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2.80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3149877163"/>
                  </a:ext>
                </a:extLst>
              </a:tr>
              <a:tr h="249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CEM I 42.5 N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07741383"/>
                  </a:ext>
                </a:extLst>
              </a:tr>
              <a:tr h="5329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Glenium C303 Superplasticizer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28793356"/>
                  </a:ext>
                </a:extLst>
              </a:tr>
            </a:tbl>
          </a:graphicData>
        </a:graphic>
      </p:graphicFrame>
      <p:pic>
        <p:nvPicPr>
          <p:cNvPr id="88" name="Picture 31">
            <a:extLst>
              <a:ext uri="{FF2B5EF4-FFF2-40B4-BE49-F238E27FC236}">
                <a16:creationId xmlns="" xmlns:a16="http://schemas.microsoft.com/office/drawing/2014/main" id="{23380815-3D2C-0313-EFCE-E8DC46CC3D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57686" y="7100039"/>
            <a:ext cx="3114170" cy="2859400"/>
          </a:xfrm>
          <a:prstGeom prst="rect">
            <a:avLst/>
          </a:prstGeom>
        </p:spPr>
      </p:pic>
      <p:sp>
        <p:nvSpPr>
          <p:cNvPr id="89" name="19 Akış Çizelgesi: Öteki İşlem">
            <a:extLst>
              <a:ext uri="{FF2B5EF4-FFF2-40B4-BE49-F238E27FC236}">
                <a16:creationId xmlns="" xmlns:a16="http://schemas.microsoft.com/office/drawing/2014/main" id="{F752570F-33BB-B657-BDA0-F4F07158C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0808" y="9910209"/>
            <a:ext cx="4987925" cy="67468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lIns="52203" tIns="26102" rIns="52203" bIns="26102" anchor="ctr"/>
          <a:lstStyle>
            <a:lvl1pPr defTabSz="2962275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23863" indent="-163513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52463" indent="-130175" defTabSz="2962275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130175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74750" indent="-130175" defTabSz="29622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319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891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463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0035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Gordita"/>
              </a:rPr>
              <a:t>Figure</a:t>
            </a:r>
            <a:r>
              <a:rPr lang="tr-TR" altLang="tr-TR" sz="2000" b="1" dirty="0">
                <a:latin typeface="Gordita"/>
              </a:rPr>
              <a:t> 1. </a:t>
            </a:r>
            <a:r>
              <a:rPr lang="tr-TR" altLang="tr-TR" sz="2000" dirty="0">
                <a:latin typeface="Gordita"/>
              </a:rPr>
              <a:t>Test </a:t>
            </a:r>
            <a:r>
              <a:rPr lang="tr-TR" altLang="tr-TR" sz="2000" dirty="0" err="1">
                <a:latin typeface="Gordita"/>
              </a:rPr>
              <a:t>Results</a:t>
            </a:r>
            <a:endParaRPr lang="tr-TR" altLang="tr-TR" sz="2000" dirty="0">
              <a:latin typeface="Gordita"/>
            </a:endParaRPr>
          </a:p>
        </p:txBody>
      </p:sp>
      <p:sp>
        <p:nvSpPr>
          <p:cNvPr id="2" name="AutoShape 26">
            <a:extLst>
              <a:ext uri="{FF2B5EF4-FFF2-40B4-BE49-F238E27FC236}">
                <a16:creationId xmlns="" xmlns:a16="http://schemas.microsoft.com/office/drawing/2014/main" id="{C20C111D-80D7-45D9-64F9-E858D952AD81}"/>
              </a:ext>
            </a:extLst>
          </p:cNvPr>
          <p:cNvSpPr/>
          <p:nvPr/>
        </p:nvSpPr>
        <p:spPr>
          <a:xfrm>
            <a:off x="567097" y="23006707"/>
            <a:ext cx="16958467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D6224B56-2859-6CE3-8978-96178016DB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7539" y="13687247"/>
            <a:ext cx="5643217" cy="45738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242</Words>
  <Application>Microsoft Office PowerPoint</Application>
  <PresentationFormat>Özel</PresentationFormat>
  <Paragraphs>48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Times New Roman</vt:lpstr>
      <vt:lpstr>Gordita</vt:lpstr>
      <vt:lpstr>Calibri</vt:lpstr>
      <vt:lpstr>Gordita Bold</vt:lpstr>
      <vt:lpstr>Office Theme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</dc:title>
  <dc:creator>Vural Emir Kafadar</dc:creator>
  <cp:lastModifiedBy>user</cp:lastModifiedBy>
  <cp:revision>11</cp:revision>
  <dcterms:created xsi:type="dcterms:W3CDTF">2006-08-16T00:00:00Z</dcterms:created>
  <dcterms:modified xsi:type="dcterms:W3CDTF">2025-11-27T13:00:23Z</dcterms:modified>
  <dc:identifier>DAG4lGVjAao</dc:identifier>
</cp:coreProperties>
</file>